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337" r:id="rId2"/>
    <p:sldId id="364" r:id="rId3"/>
    <p:sldId id="422" r:id="rId4"/>
    <p:sldId id="449" r:id="rId5"/>
    <p:sldId id="453" r:id="rId6"/>
    <p:sldId id="450" r:id="rId7"/>
    <p:sldId id="451" r:id="rId8"/>
    <p:sldId id="452" r:id="rId9"/>
    <p:sldId id="447" r:id="rId10"/>
    <p:sldId id="454" r:id="rId11"/>
    <p:sldId id="455" r:id="rId12"/>
    <p:sldId id="424" r:id="rId13"/>
    <p:sldId id="425" r:id="rId14"/>
    <p:sldId id="457" r:id="rId15"/>
    <p:sldId id="426" r:id="rId16"/>
    <p:sldId id="427" r:id="rId17"/>
    <p:sldId id="456" r:id="rId18"/>
    <p:sldId id="458" r:id="rId19"/>
    <p:sldId id="428" r:id="rId20"/>
    <p:sldId id="429" r:id="rId21"/>
    <p:sldId id="448"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5D35"/>
    <a:srgbClr val="3D3D3D"/>
    <a:srgbClr val="B3B3B3"/>
    <a:srgbClr val="2E2E2E"/>
    <a:srgbClr val="F5F5F5"/>
    <a:srgbClr val="FBFBFB"/>
    <a:srgbClr val="98971A"/>
    <a:srgbClr val="B16286"/>
    <a:srgbClr val="000000"/>
    <a:srgbClr val="8EC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0"/>
    <p:restoredTop sz="94762"/>
  </p:normalViewPr>
  <p:slideViewPr>
    <p:cSldViewPr snapToGrid="0" snapToObjects="1">
      <p:cViewPr varScale="1">
        <p:scale>
          <a:sx n="116" d="100"/>
          <a:sy n="116" d="100"/>
        </p:scale>
        <p:origin x="22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2B04-BB90-2846-BF18-A2A182E9E8F9}" type="datetimeFigureOut">
              <a:rPr lang="fr-FR" smtClean="0"/>
              <a:t>29/08/2024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DC06C-C233-FB48-A404-65D0F95A67B2}" type="slidenum">
              <a:rPr lang="fr-FR" smtClean="0"/>
              <a:t>‹N°›</a:t>
            </a:fld>
            <a:endParaRPr lang="fr-FR"/>
          </a:p>
        </p:txBody>
      </p:sp>
    </p:spTree>
    <p:extLst>
      <p:ext uri="{BB962C8B-B14F-4D97-AF65-F5344CB8AC3E}">
        <p14:creationId xmlns:p14="http://schemas.microsoft.com/office/powerpoint/2010/main" val="101068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a:t>
            </a:fld>
            <a:endParaRPr lang="fr-FR" dirty="0"/>
          </a:p>
        </p:txBody>
      </p:sp>
    </p:spTree>
    <p:extLst>
      <p:ext uri="{BB962C8B-B14F-4D97-AF65-F5344CB8AC3E}">
        <p14:creationId xmlns:p14="http://schemas.microsoft.com/office/powerpoint/2010/main" val="332302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10</a:t>
            </a:fld>
            <a:endParaRPr lang="fr-FR" dirty="0"/>
          </a:p>
        </p:txBody>
      </p:sp>
    </p:spTree>
    <p:extLst>
      <p:ext uri="{BB962C8B-B14F-4D97-AF65-F5344CB8AC3E}">
        <p14:creationId xmlns:p14="http://schemas.microsoft.com/office/powerpoint/2010/main" val="590765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11</a:t>
            </a:fld>
            <a:endParaRPr lang="fr-FR" dirty="0"/>
          </a:p>
        </p:txBody>
      </p:sp>
    </p:spTree>
    <p:extLst>
      <p:ext uri="{BB962C8B-B14F-4D97-AF65-F5344CB8AC3E}">
        <p14:creationId xmlns:p14="http://schemas.microsoft.com/office/powerpoint/2010/main" val="2268750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12</a:t>
            </a:fld>
            <a:endParaRPr lang="fr-FR" dirty="0"/>
          </a:p>
        </p:txBody>
      </p:sp>
    </p:spTree>
    <p:extLst>
      <p:ext uri="{BB962C8B-B14F-4D97-AF65-F5344CB8AC3E}">
        <p14:creationId xmlns:p14="http://schemas.microsoft.com/office/powerpoint/2010/main" val="3264026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13</a:t>
            </a:fld>
            <a:endParaRPr lang="fr-FR" dirty="0"/>
          </a:p>
        </p:txBody>
      </p:sp>
    </p:spTree>
    <p:extLst>
      <p:ext uri="{BB962C8B-B14F-4D97-AF65-F5344CB8AC3E}">
        <p14:creationId xmlns:p14="http://schemas.microsoft.com/office/powerpoint/2010/main" val="3306710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14</a:t>
            </a:fld>
            <a:endParaRPr lang="fr-FR" dirty="0"/>
          </a:p>
        </p:txBody>
      </p:sp>
    </p:spTree>
    <p:extLst>
      <p:ext uri="{BB962C8B-B14F-4D97-AF65-F5344CB8AC3E}">
        <p14:creationId xmlns:p14="http://schemas.microsoft.com/office/powerpoint/2010/main" val="1689011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15</a:t>
            </a:fld>
            <a:endParaRPr lang="fr-FR" dirty="0"/>
          </a:p>
        </p:txBody>
      </p:sp>
    </p:spTree>
    <p:extLst>
      <p:ext uri="{BB962C8B-B14F-4D97-AF65-F5344CB8AC3E}">
        <p14:creationId xmlns:p14="http://schemas.microsoft.com/office/powerpoint/2010/main" val="3023542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16</a:t>
            </a:fld>
            <a:endParaRPr lang="fr-FR" dirty="0"/>
          </a:p>
        </p:txBody>
      </p:sp>
    </p:spTree>
    <p:extLst>
      <p:ext uri="{BB962C8B-B14F-4D97-AF65-F5344CB8AC3E}">
        <p14:creationId xmlns:p14="http://schemas.microsoft.com/office/powerpoint/2010/main" val="73435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17</a:t>
            </a:fld>
            <a:endParaRPr lang="fr-FR" dirty="0"/>
          </a:p>
        </p:txBody>
      </p:sp>
    </p:spTree>
    <p:extLst>
      <p:ext uri="{BB962C8B-B14F-4D97-AF65-F5344CB8AC3E}">
        <p14:creationId xmlns:p14="http://schemas.microsoft.com/office/powerpoint/2010/main" val="12893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18</a:t>
            </a:fld>
            <a:endParaRPr lang="fr-FR" dirty="0"/>
          </a:p>
        </p:txBody>
      </p:sp>
    </p:spTree>
    <p:extLst>
      <p:ext uri="{BB962C8B-B14F-4D97-AF65-F5344CB8AC3E}">
        <p14:creationId xmlns:p14="http://schemas.microsoft.com/office/powerpoint/2010/main" val="389541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19</a:t>
            </a:fld>
            <a:endParaRPr lang="fr-FR" dirty="0"/>
          </a:p>
        </p:txBody>
      </p:sp>
    </p:spTree>
    <p:extLst>
      <p:ext uri="{BB962C8B-B14F-4D97-AF65-F5344CB8AC3E}">
        <p14:creationId xmlns:p14="http://schemas.microsoft.com/office/powerpoint/2010/main" val="2666515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a:t>
            </a:fld>
            <a:endParaRPr lang="fr-FR" dirty="0"/>
          </a:p>
        </p:txBody>
      </p:sp>
    </p:spTree>
    <p:extLst>
      <p:ext uri="{BB962C8B-B14F-4D97-AF65-F5344CB8AC3E}">
        <p14:creationId xmlns:p14="http://schemas.microsoft.com/office/powerpoint/2010/main" val="155470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20</a:t>
            </a:fld>
            <a:endParaRPr lang="fr-FR" dirty="0"/>
          </a:p>
        </p:txBody>
      </p:sp>
    </p:spTree>
    <p:extLst>
      <p:ext uri="{BB962C8B-B14F-4D97-AF65-F5344CB8AC3E}">
        <p14:creationId xmlns:p14="http://schemas.microsoft.com/office/powerpoint/2010/main" val="1216866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21</a:t>
            </a:fld>
            <a:endParaRPr lang="fr-FR" dirty="0"/>
          </a:p>
        </p:txBody>
      </p:sp>
    </p:spTree>
    <p:extLst>
      <p:ext uri="{BB962C8B-B14F-4D97-AF65-F5344CB8AC3E}">
        <p14:creationId xmlns:p14="http://schemas.microsoft.com/office/powerpoint/2010/main" val="2755505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a:t>
            </a:fld>
            <a:endParaRPr lang="fr-FR" dirty="0"/>
          </a:p>
        </p:txBody>
      </p:sp>
    </p:spTree>
    <p:extLst>
      <p:ext uri="{BB962C8B-B14F-4D97-AF65-F5344CB8AC3E}">
        <p14:creationId xmlns:p14="http://schemas.microsoft.com/office/powerpoint/2010/main" val="2809403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a:t>
            </a:fld>
            <a:endParaRPr lang="fr-FR" dirty="0"/>
          </a:p>
        </p:txBody>
      </p:sp>
    </p:spTree>
    <p:extLst>
      <p:ext uri="{BB962C8B-B14F-4D97-AF65-F5344CB8AC3E}">
        <p14:creationId xmlns:p14="http://schemas.microsoft.com/office/powerpoint/2010/main" val="1243392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a:t>
            </a:fld>
            <a:endParaRPr lang="fr-FR" dirty="0"/>
          </a:p>
        </p:txBody>
      </p:sp>
    </p:spTree>
    <p:extLst>
      <p:ext uri="{BB962C8B-B14F-4D97-AF65-F5344CB8AC3E}">
        <p14:creationId xmlns:p14="http://schemas.microsoft.com/office/powerpoint/2010/main" val="106867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a:t>
            </a:fld>
            <a:endParaRPr lang="fr-FR" dirty="0"/>
          </a:p>
        </p:txBody>
      </p:sp>
    </p:spTree>
    <p:extLst>
      <p:ext uri="{BB962C8B-B14F-4D97-AF65-F5344CB8AC3E}">
        <p14:creationId xmlns:p14="http://schemas.microsoft.com/office/powerpoint/2010/main" val="212802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a:t>
            </a:fld>
            <a:endParaRPr lang="fr-FR" dirty="0"/>
          </a:p>
        </p:txBody>
      </p:sp>
    </p:spTree>
    <p:extLst>
      <p:ext uri="{BB962C8B-B14F-4D97-AF65-F5344CB8AC3E}">
        <p14:creationId xmlns:p14="http://schemas.microsoft.com/office/powerpoint/2010/main" val="3775683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8</a:t>
            </a:fld>
            <a:endParaRPr lang="fr-FR" dirty="0"/>
          </a:p>
        </p:txBody>
      </p:sp>
    </p:spTree>
    <p:extLst>
      <p:ext uri="{BB962C8B-B14F-4D97-AF65-F5344CB8AC3E}">
        <p14:creationId xmlns:p14="http://schemas.microsoft.com/office/powerpoint/2010/main" val="3770281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9</a:t>
            </a:fld>
            <a:endParaRPr lang="fr-FR" dirty="0"/>
          </a:p>
        </p:txBody>
      </p:sp>
    </p:spTree>
    <p:extLst>
      <p:ext uri="{BB962C8B-B14F-4D97-AF65-F5344CB8AC3E}">
        <p14:creationId xmlns:p14="http://schemas.microsoft.com/office/powerpoint/2010/main" val="1880621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4C16752-47BB-3557-000D-4236CA568670}"/>
              </a:ext>
            </a:extLst>
          </p:cNvPr>
          <p:cNvPicPr>
            <a:picLocks noChangeAspect="1"/>
          </p:cNvPicPr>
          <p:nvPr/>
        </p:nvPicPr>
        <p:blipFill rotWithShape="1">
          <a:blip r:embed="rId3"/>
          <a:srcRect t="16162" b="-11919"/>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89" y="-44067"/>
            <a:ext cx="12206689" cy="6957152"/>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4C6B9E4E-704D-8ADE-682F-11E954FD2C34}"/>
              </a:ext>
            </a:extLst>
          </p:cNvPr>
          <p:cNvSpPr txBox="1"/>
          <p:nvPr/>
        </p:nvSpPr>
        <p:spPr>
          <a:xfrm>
            <a:off x="1433623" y="1531141"/>
            <a:ext cx="10389781" cy="3354765"/>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Distant Viewing Toolkit</a:t>
            </a:r>
          </a:p>
          <a:p>
            <a:r>
              <a:rPr lang="fr-FR" sz="3200" b="1" noProof="1">
                <a:solidFill>
                  <a:schemeClr val="bg1"/>
                </a:solidFill>
                <a:latin typeface="Calibri" panose="020F0502020204030204" pitchFamily="34" charset="0"/>
                <a:ea typeface="Palatino" pitchFamily="2" charset="77"/>
                <a:cs typeface="Calibri" panose="020F0502020204030204" pitchFamily="34" charset="0"/>
              </a:rPr>
              <a:t>Tutorial Slides 2</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noProof="1">
                <a:solidFill>
                  <a:schemeClr val="bg1"/>
                </a:solidFill>
                <a:latin typeface="Calibri" panose="020F0502020204030204" pitchFamily="34" charset="0"/>
                <a:ea typeface="Palatino" pitchFamily="2" charset="77"/>
                <a:cs typeface="Calibri" panose="020F0502020204030204" pitchFamily="34" charset="0"/>
              </a:rPr>
              <a:t>Taylor Arnold</a:t>
            </a:r>
          </a:p>
          <a:p>
            <a:r>
              <a:rPr lang="fr-FR" sz="2800" noProof="1">
                <a:solidFill>
                  <a:schemeClr val="bg1"/>
                </a:solidFill>
                <a:latin typeface="Calibri" panose="020F0502020204030204" pitchFamily="34" charset="0"/>
                <a:ea typeface="Palatino" pitchFamily="2" charset="77"/>
                <a:cs typeface="Calibri" panose="020F0502020204030204" pitchFamily="34" charset="0"/>
              </a:rPr>
              <a:t>Lauren Tilton</a:t>
            </a:r>
          </a:p>
        </p:txBody>
      </p:sp>
      <p:sp>
        <p:nvSpPr>
          <p:cNvPr id="5" name="ZoneTexte 4">
            <a:extLst>
              <a:ext uri="{FF2B5EF4-FFF2-40B4-BE49-F238E27FC236}">
                <a16:creationId xmlns:a16="http://schemas.microsoft.com/office/drawing/2014/main" id="{BF6548BB-8FEE-4BA6-BF07-DC83A9F799E8}"/>
              </a:ext>
            </a:extLst>
          </p:cNvPr>
          <p:cNvSpPr txBox="1"/>
          <p:nvPr/>
        </p:nvSpPr>
        <p:spPr>
          <a:xfrm>
            <a:off x="3765206" y="6488668"/>
            <a:ext cx="4661587" cy="369332"/>
          </a:xfrm>
          <a:prstGeom prst="rect">
            <a:avLst/>
          </a:prstGeom>
          <a:noFill/>
        </p:spPr>
        <p:txBody>
          <a:bodyPr wrap="square" rtlCol="0">
            <a:spAutoFit/>
          </a:bodyPr>
          <a:lstStyle/>
          <a:p>
            <a:r>
              <a:rPr lang="fr-FR" noProof="1">
                <a:solidFill>
                  <a:schemeClr val="bg1">
                    <a:lumMod val="85000"/>
                  </a:schemeClr>
                </a:solidFill>
                <a:latin typeface="Courier" pitchFamily="2" charset="0"/>
              </a:rPr>
              <a:t>https://distantviewing.org</a:t>
            </a:r>
          </a:p>
        </p:txBody>
      </p:sp>
    </p:spTree>
    <p:extLst>
      <p:ext uri="{BB962C8B-B14F-4D97-AF65-F5344CB8AC3E}">
        <p14:creationId xmlns:p14="http://schemas.microsoft.com/office/powerpoint/2010/main" val="401758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2.2 Network-Era Sitcom Dataset</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4928637"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order to work computationally with these shows, we first purchased DVD sets that contained all 393 episodes from the two series. Then, we extracted the video files from the DVDs, a process now allowed in the U.S. through the DMCA §1201 of the U.S. copyright code.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total collection contains over 150 hours of material consisting of over 13 million individual frames. </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63778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2.2 Network-Era Sitcom Dataset </a:t>
            </a:r>
            <a:endParaRPr lang="fr-FR" sz="1200" noProof="1">
              <a:solidFill>
                <a:schemeClr val="tx1">
                  <a:lumMod val="65000"/>
                  <a:lumOff val="35000"/>
                </a:schemeClr>
              </a:solidFill>
              <a:latin typeface="Courier" pitchFamily="2" charset="0"/>
            </a:endParaRPr>
          </a:p>
        </p:txBody>
      </p:sp>
      <p:pic>
        <p:nvPicPr>
          <p:cNvPr id="10" name="Google Shape;388;p25" descr="Bewitched - The Complete Series">
            <a:extLst>
              <a:ext uri="{FF2B5EF4-FFF2-40B4-BE49-F238E27FC236}">
                <a16:creationId xmlns:a16="http://schemas.microsoft.com/office/drawing/2014/main" id="{EE09B9E8-BD1C-E8D6-C899-708E5FF751B1}"/>
              </a:ext>
            </a:extLst>
          </p:cNvPr>
          <p:cNvPicPr preferRelativeResize="0"/>
          <p:nvPr/>
        </p:nvPicPr>
        <p:blipFill rotWithShape="1">
          <a:blip r:embed="rId4">
            <a:alphaModFix/>
          </a:blip>
          <a:srcRect/>
          <a:stretch/>
        </p:blipFill>
        <p:spPr>
          <a:xfrm>
            <a:off x="5975014" y="1156010"/>
            <a:ext cx="2959667" cy="4077002"/>
          </a:xfrm>
          <a:prstGeom prst="rect">
            <a:avLst/>
          </a:prstGeom>
          <a:noFill/>
          <a:ln>
            <a:noFill/>
          </a:ln>
        </p:spPr>
      </p:pic>
      <p:pic>
        <p:nvPicPr>
          <p:cNvPr id="11" name="Google Shape;389;p25" descr="I Dream of Jeannie: The Complete Series DVD">
            <a:extLst>
              <a:ext uri="{FF2B5EF4-FFF2-40B4-BE49-F238E27FC236}">
                <a16:creationId xmlns:a16="http://schemas.microsoft.com/office/drawing/2014/main" id="{39E76DA4-19DF-7604-2B9B-D9B3C8D31438}"/>
              </a:ext>
            </a:extLst>
          </p:cNvPr>
          <p:cNvPicPr preferRelativeResize="0"/>
          <p:nvPr/>
        </p:nvPicPr>
        <p:blipFill rotWithShape="1">
          <a:blip r:embed="rId5">
            <a:alphaModFix/>
          </a:blip>
          <a:srcRect/>
          <a:stretch/>
        </p:blipFill>
        <p:spPr>
          <a:xfrm>
            <a:off x="9192365" y="1156010"/>
            <a:ext cx="2640179" cy="4077002"/>
          </a:xfrm>
          <a:prstGeom prst="rect">
            <a:avLst/>
          </a:prstGeom>
          <a:noFill/>
          <a:ln>
            <a:noFill/>
          </a:ln>
        </p:spPr>
      </p:pic>
      <p:sp>
        <p:nvSpPr>
          <p:cNvPr id="12" name="Google Shape;423;p28">
            <a:extLst>
              <a:ext uri="{FF2B5EF4-FFF2-40B4-BE49-F238E27FC236}">
                <a16:creationId xmlns:a16="http://schemas.microsoft.com/office/drawing/2014/main" id="{804E7EF0-864B-DF7E-C064-E8BEB6496DC2}"/>
              </a:ext>
            </a:extLst>
          </p:cNvPr>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dirty="0">
                <a:solidFill>
                  <a:srgbClr val="7F7F7F"/>
                </a:solidFill>
                <a:latin typeface="Palatino"/>
                <a:ea typeface="Palatino"/>
                <a:cs typeface="Palatino"/>
                <a:sym typeface="Palatino"/>
              </a:rPr>
              <a:t>Dombrowski, Q., &amp; </a:t>
            </a:r>
            <a:r>
              <a:rPr lang="fr-FR" sz="1050" dirty="0" err="1">
                <a:solidFill>
                  <a:srgbClr val="7F7F7F"/>
                </a:solidFill>
                <a:latin typeface="Palatino"/>
                <a:ea typeface="Palatino"/>
                <a:cs typeface="Palatino"/>
                <a:sym typeface="Palatino"/>
              </a:rPr>
              <a:t>Tilton</a:t>
            </a:r>
            <a:r>
              <a:rPr lang="fr-FR" sz="1050" dirty="0">
                <a:solidFill>
                  <a:srgbClr val="7F7F7F"/>
                </a:solidFill>
                <a:latin typeface="Palatino"/>
                <a:ea typeface="Palatino"/>
                <a:cs typeface="Palatino"/>
                <a:sym typeface="Palatino"/>
              </a:rPr>
              <a:t>, L. (2024). Access and </a:t>
            </a:r>
            <a:r>
              <a:rPr lang="fr-FR" sz="1050" dirty="0" err="1">
                <a:solidFill>
                  <a:srgbClr val="7F7F7F"/>
                </a:solidFill>
                <a:latin typeface="Palatino"/>
                <a:ea typeface="Palatino"/>
                <a:cs typeface="Palatino"/>
                <a:sym typeface="Palatino"/>
              </a:rPr>
              <a:t>Advocacy</a:t>
            </a:r>
            <a:r>
              <a:rPr lang="fr-FR" sz="1050" dirty="0">
                <a:solidFill>
                  <a:srgbClr val="7F7F7F"/>
                </a:solidFill>
                <a:latin typeface="Palatino"/>
                <a:ea typeface="Palatino"/>
                <a:cs typeface="Palatino"/>
                <a:sym typeface="Palatino"/>
              </a:rPr>
              <a:t>: </a:t>
            </a:r>
            <a:r>
              <a:rPr lang="fr-FR" sz="1050" dirty="0" err="1">
                <a:solidFill>
                  <a:srgbClr val="7F7F7F"/>
                </a:solidFill>
                <a:latin typeface="Palatino"/>
                <a:ea typeface="Palatino"/>
                <a:cs typeface="Palatino"/>
                <a:sym typeface="Palatino"/>
              </a:rPr>
              <a:t>Text</a:t>
            </a:r>
            <a:r>
              <a:rPr lang="fr-FR" sz="1050" dirty="0">
                <a:solidFill>
                  <a:srgbClr val="7F7F7F"/>
                </a:solidFill>
                <a:latin typeface="Palatino"/>
                <a:ea typeface="Palatino"/>
                <a:cs typeface="Palatino"/>
                <a:sym typeface="Palatino"/>
              </a:rPr>
              <a:t> &amp; Data Mining and DMCA § 1201. </a:t>
            </a:r>
            <a:r>
              <a:rPr lang="fr-FR" sz="1050" i="1" dirty="0">
                <a:solidFill>
                  <a:srgbClr val="7F7F7F"/>
                </a:solidFill>
                <a:latin typeface="Palatino"/>
                <a:ea typeface="Palatino"/>
                <a:cs typeface="Palatino"/>
                <a:sym typeface="Palatino"/>
              </a:rPr>
              <a:t>Digital </a:t>
            </a:r>
            <a:r>
              <a:rPr lang="fr-FR" sz="1050" i="1" dirty="0" err="1">
                <a:solidFill>
                  <a:srgbClr val="7F7F7F"/>
                </a:solidFill>
                <a:latin typeface="Palatino"/>
                <a:ea typeface="Palatino"/>
                <a:cs typeface="Palatino"/>
                <a:sym typeface="Palatino"/>
              </a:rPr>
              <a:t>Studies</a:t>
            </a:r>
            <a:r>
              <a:rPr lang="fr-FR" sz="1050" i="1" dirty="0">
                <a:solidFill>
                  <a:srgbClr val="7F7F7F"/>
                </a:solidFill>
                <a:latin typeface="Palatino"/>
                <a:ea typeface="Palatino"/>
                <a:cs typeface="Palatino"/>
                <a:sym typeface="Palatino"/>
              </a:rPr>
              <a:t>/Le champ numérique</a:t>
            </a:r>
            <a:r>
              <a:rPr lang="fr-FR" sz="1050" dirty="0">
                <a:solidFill>
                  <a:srgbClr val="7F7F7F"/>
                </a:solidFill>
                <a:latin typeface="Palatino"/>
                <a:ea typeface="Palatino"/>
                <a:cs typeface="Palatino"/>
                <a:sym typeface="Palatino"/>
              </a:rPr>
              <a:t>, 13(3).</a:t>
            </a:r>
            <a:endParaRPr lang="fr-FR" dirty="0"/>
          </a:p>
        </p:txBody>
      </p:sp>
    </p:spTree>
    <p:extLst>
      <p:ext uri="{BB962C8B-B14F-4D97-AF65-F5344CB8AC3E}">
        <p14:creationId xmlns:p14="http://schemas.microsoft.com/office/powerpoint/2010/main" val="1395110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2.2 Network-Era Sitcom Dataset</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507831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Finally, before continuing on to the computation analysis, consider the following research questions that motivated our work on these shows: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How does the framing of a shot contribute to the pacing of the episode and how do these elements differ across series, time, and other features? </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and how do the visual and aural form of the television shows establish the centrality and role of each character?</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and how do the visual and aural form of the television shows establish relationships and intimacy between pairs of characters?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Consider your own hypotheses about these questions. Can you add any other similar questions that we could use this collection to address?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63778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2.2 Network-Era Sitcom Dataset </a:t>
            </a:r>
            <a:endParaRPr lang="fr-FR" sz="1200" noProof="1">
              <a:solidFill>
                <a:schemeClr val="tx1">
                  <a:lumMod val="65000"/>
                  <a:lumOff val="35000"/>
                </a:schemeClr>
              </a:solidFill>
              <a:latin typeface="Courier" pitchFamily="2" charset="0"/>
            </a:endParaRPr>
          </a:p>
        </p:txBody>
      </p:sp>
      <p:pic>
        <p:nvPicPr>
          <p:cNvPr id="6" name="Google Shape;329;p20" descr="Une image contenant plafond, personne, intérieur&#10;&#10;Description générée automatiquement">
            <a:extLst>
              <a:ext uri="{FF2B5EF4-FFF2-40B4-BE49-F238E27FC236}">
                <a16:creationId xmlns:a16="http://schemas.microsoft.com/office/drawing/2014/main" id="{7C3117FB-803B-A5E9-4F58-BC74876ADF9A}"/>
              </a:ext>
            </a:extLst>
          </p:cNvPr>
          <p:cNvPicPr preferRelativeResize="0"/>
          <p:nvPr/>
        </p:nvPicPr>
        <p:blipFill rotWithShape="1">
          <a:blip r:embed="rId4">
            <a:alphaModFix/>
          </a:blip>
          <a:srcRect/>
          <a:stretch/>
        </p:blipFill>
        <p:spPr>
          <a:xfrm>
            <a:off x="6690709" y="511692"/>
            <a:ext cx="5138935" cy="5355311"/>
          </a:xfrm>
          <a:prstGeom prst="rect">
            <a:avLst/>
          </a:prstGeom>
          <a:noFill/>
          <a:ln>
            <a:noFill/>
          </a:ln>
        </p:spPr>
      </p:pic>
      <p:sp>
        <p:nvSpPr>
          <p:cNvPr id="7" name="Google Shape;330;p20">
            <a:extLst>
              <a:ext uri="{FF2B5EF4-FFF2-40B4-BE49-F238E27FC236}">
                <a16:creationId xmlns:a16="http://schemas.microsoft.com/office/drawing/2014/main" id="{B1C4F97C-18B9-D6A6-B43C-2BC4571A4902}"/>
              </a:ext>
            </a:extLst>
          </p:cNvPr>
          <p:cNvSpPr txBox="1"/>
          <p:nvPr/>
        </p:nvSpPr>
        <p:spPr>
          <a:xfrm>
            <a:off x="7922854" y="5928679"/>
            <a:ext cx="2674643"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Filming on the set of </a:t>
            </a:r>
            <a:r>
              <a:rPr lang="fr-FR" sz="1050" i="1">
                <a:solidFill>
                  <a:srgbClr val="7F7F7F"/>
                </a:solidFill>
                <a:latin typeface="Palatino"/>
                <a:ea typeface="Palatino"/>
                <a:cs typeface="Palatino"/>
                <a:sym typeface="Palatino"/>
              </a:rPr>
              <a:t>Bewitched </a:t>
            </a:r>
            <a:r>
              <a:rPr lang="fr-FR" sz="1050">
                <a:solidFill>
                  <a:srgbClr val="7F7F7F"/>
                </a:solidFill>
                <a:latin typeface="Palatino"/>
                <a:ea typeface="Palatino"/>
                <a:cs typeface="Palatino"/>
                <a:sym typeface="Palatino"/>
              </a:rPr>
              <a:t>(1965).</a:t>
            </a:r>
            <a:endParaRPr/>
          </a:p>
        </p:txBody>
      </p:sp>
    </p:spTree>
    <p:extLst>
      <p:ext uri="{BB962C8B-B14F-4D97-AF65-F5344CB8AC3E}">
        <p14:creationId xmlns:p14="http://schemas.microsoft.com/office/powerpoint/2010/main" val="419172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2.3 Sample Movie File</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When doing computational analyses with visual and audiovisual materials, it is important to frequently go back and look at specific examples to ensure that we understand how our large-scale analysis connects back to the actual human experience of viewing.</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Make sure to take some time watching the 45 second clip from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Bewitched</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After watching the short clip, do you have any updated thoughts about our research questions? Are there any new research questions you might consider adding?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967655"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2.3 Sample Movie File</a:t>
            </a:r>
            <a:endParaRPr lang="fr-FR" sz="1200" noProof="1">
              <a:solidFill>
                <a:schemeClr val="tx1">
                  <a:lumMod val="65000"/>
                  <a:lumOff val="35000"/>
                </a:schemeClr>
              </a:solidFill>
              <a:latin typeface="Courier" pitchFamily="2" charset="0"/>
            </a:endParaRPr>
          </a:p>
        </p:txBody>
      </p:sp>
      <p:sp>
        <p:nvSpPr>
          <p:cNvPr id="6" name="Google Shape;300;p17">
            <a:extLst>
              <a:ext uri="{FF2B5EF4-FFF2-40B4-BE49-F238E27FC236}">
                <a16:creationId xmlns:a16="http://schemas.microsoft.com/office/drawing/2014/main" id="{854954CB-08F4-442D-207A-08F60B4C7B67}"/>
              </a:ext>
            </a:extLst>
          </p:cNvPr>
          <p:cNvSpPr txBox="1"/>
          <p:nvPr/>
        </p:nvSpPr>
        <p:spPr>
          <a:xfrm>
            <a:off x="7413061" y="5068957"/>
            <a:ext cx="3267235" cy="253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2-inch videoreels from UCLA Film &amp; TV Archive </a:t>
            </a:r>
            <a:endParaRPr/>
          </a:p>
        </p:txBody>
      </p:sp>
      <p:pic>
        <p:nvPicPr>
          <p:cNvPr id="7" name="Google Shape;301;p17">
            <a:extLst>
              <a:ext uri="{FF2B5EF4-FFF2-40B4-BE49-F238E27FC236}">
                <a16:creationId xmlns:a16="http://schemas.microsoft.com/office/drawing/2014/main" id="{9D5CED15-57ED-C1A4-1E21-BBE8DCD33305}"/>
              </a:ext>
            </a:extLst>
          </p:cNvPr>
          <p:cNvPicPr preferRelativeResize="0"/>
          <p:nvPr/>
        </p:nvPicPr>
        <p:blipFill rotWithShape="1">
          <a:blip r:embed="rId4">
            <a:alphaModFix/>
          </a:blip>
          <a:srcRect/>
          <a:stretch/>
        </p:blipFill>
        <p:spPr>
          <a:xfrm>
            <a:off x="6503189" y="1515158"/>
            <a:ext cx="5086981" cy="3459115"/>
          </a:xfrm>
          <a:prstGeom prst="rect">
            <a:avLst/>
          </a:prstGeom>
          <a:noFill/>
          <a:ln>
            <a:noFill/>
          </a:ln>
        </p:spPr>
      </p:pic>
    </p:spTree>
    <p:extLst>
      <p:ext uri="{BB962C8B-B14F-4D97-AF65-F5344CB8AC3E}">
        <p14:creationId xmlns:p14="http://schemas.microsoft.com/office/powerpoint/2010/main" val="1417713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2.4 Working with Video Frames as Images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286232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While video files are stored in highly compressed formats, often the best way to think of a digital video file is as a sequence of individual frames (along with a soundtrack), each made from an image of the same size.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As an example, the image on the right was made by taking every 10th frame from a forty-second clip   at the start of the Bewitched episode “The Magic Cabin” (season 2, episode 16). </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6620185"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2.4 Working with Video Frames As Images</a:t>
            </a:r>
            <a:endParaRPr lang="fr-FR" sz="1200" noProof="1">
              <a:solidFill>
                <a:schemeClr val="tx1">
                  <a:lumMod val="65000"/>
                  <a:lumOff val="35000"/>
                </a:schemeClr>
              </a:solidFill>
              <a:latin typeface="Courier" pitchFamily="2" charset="0"/>
            </a:endParaRPr>
          </a:p>
        </p:txBody>
      </p:sp>
      <p:pic>
        <p:nvPicPr>
          <p:cNvPr id="6" name="Google Shape;407;p27">
            <a:extLst>
              <a:ext uri="{FF2B5EF4-FFF2-40B4-BE49-F238E27FC236}">
                <a16:creationId xmlns:a16="http://schemas.microsoft.com/office/drawing/2014/main" id="{81514294-5C9A-22B3-5C6C-FBEBDCE1DF44}"/>
              </a:ext>
            </a:extLst>
          </p:cNvPr>
          <p:cNvPicPr preferRelativeResize="0"/>
          <p:nvPr/>
        </p:nvPicPr>
        <p:blipFill rotWithShape="1">
          <a:blip r:embed="rId4">
            <a:alphaModFix amt="79000"/>
          </a:blip>
          <a:srcRect t="14638" b="14493"/>
          <a:stretch/>
        </p:blipFill>
        <p:spPr>
          <a:xfrm>
            <a:off x="6379988" y="681943"/>
            <a:ext cx="5252432" cy="5583564"/>
          </a:xfrm>
          <a:prstGeom prst="rect">
            <a:avLst/>
          </a:prstGeom>
          <a:solidFill>
            <a:schemeClr val="dk1">
              <a:alpha val="19215"/>
            </a:schemeClr>
          </a:solidFill>
          <a:ln>
            <a:noFill/>
          </a:ln>
        </p:spPr>
      </p:pic>
    </p:spTree>
    <p:extLst>
      <p:ext uri="{BB962C8B-B14F-4D97-AF65-F5344CB8AC3E}">
        <p14:creationId xmlns:p14="http://schemas.microsoft.com/office/powerpoint/2010/main" val="1813378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2.5 Shot Boundary Detection</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286232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As noted in the code, detecting the boundaries between shots is a frequent and important step in the computational analysis of moving images.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Looking at the sample frames on the right, can you identify where the shot breaks are? Notice that using brightness here as in the example in the notes would be challenging because at least one shot does not change the overall brightness much and the end of the sequence finishes with a fade-out.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6620185"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2.5 Shot Boundary Detection</a:t>
            </a:r>
            <a:endParaRPr lang="fr-FR" sz="1200" noProof="1">
              <a:solidFill>
                <a:schemeClr val="tx1">
                  <a:lumMod val="65000"/>
                  <a:lumOff val="35000"/>
                </a:schemeClr>
              </a:solidFill>
              <a:latin typeface="Courier" pitchFamily="2" charset="0"/>
            </a:endParaRPr>
          </a:p>
        </p:txBody>
      </p:sp>
      <p:pic>
        <p:nvPicPr>
          <p:cNvPr id="6" name="Google Shape;407;p27">
            <a:extLst>
              <a:ext uri="{FF2B5EF4-FFF2-40B4-BE49-F238E27FC236}">
                <a16:creationId xmlns:a16="http://schemas.microsoft.com/office/drawing/2014/main" id="{81514294-5C9A-22B3-5C6C-FBEBDCE1DF44}"/>
              </a:ext>
            </a:extLst>
          </p:cNvPr>
          <p:cNvPicPr preferRelativeResize="0"/>
          <p:nvPr/>
        </p:nvPicPr>
        <p:blipFill rotWithShape="1">
          <a:blip r:embed="rId4">
            <a:alphaModFix amt="79000"/>
          </a:blip>
          <a:srcRect t="14638" b="14493"/>
          <a:stretch/>
        </p:blipFill>
        <p:spPr>
          <a:xfrm>
            <a:off x="6379988" y="681943"/>
            <a:ext cx="5252432" cy="5583564"/>
          </a:xfrm>
          <a:prstGeom prst="rect">
            <a:avLst/>
          </a:prstGeom>
          <a:solidFill>
            <a:schemeClr val="dk1">
              <a:alpha val="19215"/>
            </a:schemeClr>
          </a:solidFill>
          <a:ln>
            <a:noFill/>
          </a:ln>
        </p:spPr>
      </p:pic>
    </p:spTree>
    <p:extLst>
      <p:ext uri="{BB962C8B-B14F-4D97-AF65-F5344CB8AC3E}">
        <p14:creationId xmlns:p14="http://schemas.microsoft.com/office/powerpoint/2010/main" val="35690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2.5 Shot Boundary Detection</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92333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Here are the detected shots from the algorithm included in the distant viewing toolkit. Do they correspond to the breaks that you found? </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893072"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2.5 Shot Boundary Detection</a:t>
            </a:r>
            <a:endParaRPr lang="fr-FR" sz="1200" noProof="1">
              <a:solidFill>
                <a:schemeClr val="tx1">
                  <a:lumMod val="65000"/>
                  <a:lumOff val="35000"/>
                </a:schemeClr>
              </a:solidFill>
              <a:latin typeface="Courier" pitchFamily="2" charset="0"/>
            </a:endParaRPr>
          </a:p>
        </p:txBody>
      </p:sp>
      <p:pic>
        <p:nvPicPr>
          <p:cNvPr id="7" name="Google Shape;418;p28">
            <a:extLst>
              <a:ext uri="{FF2B5EF4-FFF2-40B4-BE49-F238E27FC236}">
                <a16:creationId xmlns:a16="http://schemas.microsoft.com/office/drawing/2014/main" id="{AE26B66F-8E0E-EF1B-77EA-6B76CBD1FB60}"/>
              </a:ext>
            </a:extLst>
          </p:cNvPr>
          <p:cNvPicPr preferRelativeResize="0"/>
          <p:nvPr/>
        </p:nvPicPr>
        <p:blipFill rotWithShape="1">
          <a:blip r:embed="rId4">
            <a:alphaModFix amt="57000"/>
          </a:blip>
          <a:srcRect t="14638" b="14493"/>
          <a:stretch/>
        </p:blipFill>
        <p:spPr>
          <a:xfrm>
            <a:off x="6379988" y="681943"/>
            <a:ext cx="5252432" cy="5583564"/>
          </a:xfrm>
          <a:prstGeom prst="rect">
            <a:avLst/>
          </a:prstGeom>
          <a:solidFill>
            <a:schemeClr val="dk1">
              <a:alpha val="19215"/>
            </a:schemeClr>
          </a:solidFill>
          <a:ln>
            <a:noFill/>
          </a:ln>
        </p:spPr>
      </p:pic>
      <p:sp>
        <p:nvSpPr>
          <p:cNvPr id="8" name="Google Shape;424;p28">
            <a:extLst>
              <a:ext uri="{FF2B5EF4-FFF2-40B4-BE49-F238E27FC236}">
                <a16:creationId xmlns:a16="http://schemas.microsoft.com/office/drawing/2014/main" id="{A806EDAB-1B85-A0E2-1B08-E6627E2532E0}"/>
              </a:ext>
            </a:extLst>
          </p:cNvPr>
          <p:cNvSpPr/>
          <p:nvPr/>
        </p:nvSpPr>
        <p:spPr>
          <a:xfrm>
            <a:off x="10110599" y="2349581"/>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425;p28">
            <a:extLst>
              <a:ext uri="{FF2B5EF4-FFF2-40B4-BE49-F238E27FC236}">
                <a16:creationId xmlns:a16="http://schemas.microsoft.com/office/drawing/2014/main" id="{8F56BE76-B921-B6B9-C447-BAF4458BA6A1}"/>
              </a:ext>
            </a:extLst>
          </p:cNvPr>
          <p:cNvSpPr/>
          <p:nvPr/>
        </p:nvSpPr>
        <p:spPr>
          <a:xfrm>
            <a:off x="7112295" y="4599138"/>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426;p28">
            <a:extLst>
              <a:ext uri="{FF2B5EF4-FFF2-40B4-BE49-F238E27FC236}">
                <a16:creationId xmlns:a16="http://schemas.microsoft.com/office/drawing/2014/main" id="{DB2D4602-2BDB-B76D-C863-87709C56F0A6}"/>
              </a:ext>
            </a:extLst>
          </p:cNvPr>
          <p:cNvSpPr/>
          <p:nvPr/>
        </p:nvSpPr>
        <p:spPr>
          <a:xfrm>
            <a:off x="10087739" y="5151783"/>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427;p28">
            <a:extLst>
              <a:ext uri="{FF2B5EF4-FFF2-40B4-BE49-F238E27FC236}">
                <a16:creationId xmlns:a16="http://schemas.microsoft.com/office/drawing/2014/main" id="{E1DD75F7-4165-7ABF-04F8-D69D2061BED5}"/>
              </a:ext>
            </a:extLst>
          </p:cNvPr>
          <p:cNvSpPr/>
          <p:nvPr/>
        </p:nvSpPr>
        <p:spPr>
          <a:xfrm>
            <a:off x="10866304" y="5702924"/>
            <a:ext cx="45719" cy="55264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428;p28">
            <a:extLst>
              <a:ext uri="{FF2B5EF4-FFF2-40B4-BE49-F238E27FC236}">
                <a16:creationId xmlns:a16="http://schemas.microsoft.com/office/drawing/2014/main" id="{1FC1E563-C4F2-01F2-2DD0-E3EC78153571}"/>
              </a:ext>
            </a:extLst>
          </p:cNvPr>
          <p:cNvSpPr/>
          <p:nvPr/>
        </p:nvSpPr>
        <p:spPr>
          <a:xfrm rot="5400000">
            <a:off x="8255231" y="1036921"/>
            <a:ext cx="45719" cy="377633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429;p28">
            <a:extLst>
              <a:ext uri="{FF2B5EF4-FFF2-40B4-BE49-F238E27FC236}">
                <a16:creationId xmlns:a16="http://schemas.microsoft.com/office/drawing/2014/main" id="{5A0D02F0-9773-0765-E32C-8583270F96EC}"/>
              </a:ext>
            </a:extLst>
          </p:cNvPr>
          <p:cNvSpPr/>
          <p:nvPr/>
        </p:nvSpPr>
        <p:spPr>
          <a:xfrm rot="5400000">
            <a:off x="9365897" y="2368395"/>
            <a:ext cx="45719" cy="4507207"/>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430;p28">
            <a:extLst>
              <a:ext uri="{FF2B5EF4-FFF2-40B4-BE49-F238E27FC236}">
                <a16:creationId xmlns:a16="http://schemas.microsoft.com/office/drawing/2014/main" id="{742A5A08-ECC8-7DE4-7EB7-043C915F96A4}"/>
              </a:ext>
            </a:extLst>
          </p:cNvPr>
          <p:cNvSpPr/>
          <p:nvPr/>
        </p:nvSpPr>
        <p:spPr>
          <a:xfrm rot="5400000" flipH="1">
            <a:off x="8232894" y="3894025"/>
            <a:ext cx="55655" cy="373061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431;p28">
            <a:extLst>
              <a:ext uri="{FF2B5EF4-FFF2-40B4-BE49-F238E27FC236}">
                <a16:creationId xmlns:a16="http://schemas.microsoft.com/office/drawing/2014/main" id="{0F9018CA-4402-277B-A2B2-DFA514DA0764}"/>
              </a:ext>
            </a:extLst>
          </p:cNvPr>
          <p:cNvSpPr/>
          <p:nvPr/>
        </p:nvSpPr>
        <p:spPr>
          <a:xfrm rot="5400000" flipH="1">
            <a:off x="10848651" y="1555873"/>
            <a:ext cx="55655" cy="153176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432;p28">
            <a:extLst>
              <a:ext uri="{FF2B5EF4-FFF2-40B4-BE49-F238E27FC236}">
                <a16:creationId xmlns:a16="http://schemas.microsoft.com/office/drawing/2014/main" id="{80C66BD9-B669-8488-C021-098F9A0BC54E}"/>
              </a:ext>
            </a:extLst>
          </p:cNvPr>
          <p:cNvSpPr/>
          <p:nvPr/>
        </p:nvSpPr>
        <p:spPr>
          <a:xfrm rot="5400000" flipH="1">
            <a:off x="10829251" y="4372365"/>
            <a:ext cx="55655" cy="1531760"/>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433;p28">
            <a:extLst>
              <a:ext uri="{FF2B5EF4-FFF2-40B4-BE49-F238E27FC236}">
                <a16:creationId xmlns:a16="http://schemas.microsoft.com/office/drawing/2014/main" id="{CA847FBA-0635-B501-E97F-5168C9D9CF20}"/>
              </a:ext>
            </a:extLst>
          </p:cNvPr>
          <p:cNvSpPr/>
          <p:nvPr/>
        </p:nvSpPr>
        <p:spPr>
          <a:xfrm rot="5400000" flipH="1">
            <a:off x="6752214" y="4772442"/>
            <a:ext cx="45719" cy="765881"/>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434;p28">
            <a:extLst>
              <a:ext uri="{FF2B5EF4-FFF2-40B4-BE49-F238E27FC236}">
                <a16:creationId xmlns:a16="http://schemas.microsoft.com/office/drawing/2014/main" id="{83191977-5046-D9BB-F68E-FDCBE6D06941}"/>
              </a:ext>
            </a:extLst>
          </p:cNvPr>
          <p:cNvSpPr/>
          <p:nvPr/>
        </p:nvSpPr>
        <p:spPr>
          <a:xfrm rot="5400000" flipH="1">
            <a:off x="11216803" y="5353927"/>
            <a:ext cx="55656" cy="75665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435;p28">
            <a:extLst>
              <a:ext uri="{FF2B5EF4-FFF2-40B4-BE49-F238E27FC236}">
                <a16:creationId xmlns:a16="http://schemas.microsoft.com/office/drawing/2014/main" id="{BE3DA88C-65CE-29EB-DBAE-170A8114344D}"/>
              </a:ext>
            </a:extLst>
          </p:cNvPr>
          <p:cNvSpPr/>
          <p:nvPr/>
        </p:nvSpPr>
        <p:spPr>
          <a:xfrm>
            <a:off x="8726559" y="1659400"/>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436;p28">
            <a:extLst>
              <a:ext uri="{FF2B5EF4-FFF2-40B4-BE49-F238E27FC236}">
                <a16:creationId xmlns:a16="http://schemas.microsoft.com/office/drawing/2014/main" id="{1E5E549E-8896-A981-106E-C951B2374EA2}"/>
              </a:ext>
            </a:extLst>
          </p:cNvPr>
          <p:cNvSpPr txBox="1"/>
          <p:nvPr/>
        </p:nvSpPr>
        <p:spPr>
          <a:xfrm>
            <a:off x="8617683" y="1607585"/>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#1</a:t>
            </a:r>
            <a:endParaRPr/>
          </a:p>
        </p:txBody>
      </p:sp>
      <p:sp>
        <p:nvSpPr>
          <p:cNvPr id="21" name="Google Shape;437;p28">
            <a:extLst>
              <a:ext uri="{FF2B5EF4-FFF2-40B4-BE49-F238E27FC236}">
                <a16:creationId xmlns:a16="http://schemas.microsoft.com/office/drawing/2014/main" id="{C9D0332E-3CB0-C450-385F-D7E41D1CEF61}"/>
              </a:ext>
            </a:extLst>
          </p:cNvPr>
          <p:cNvSpPr/>
          <p:nvPr/>
        </p:nvSpPr>
        <p:spPr>
          <a:xfrm>
            <a:off x="8726559" y="3719168"/>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 name="Google Shape;438;p28">
            <a:extLst>
              <a:ext uri="{FF2B5EF4-FFF2-40B4-BE49-F238E27FC236}">
                <a16:creationId xmlns:a16="http://schemas.microsoft.com/office/drawing/2014/main" id="{83E792B1-9549-5F6A-E5AE-A76A4A2F34B4}"/>
              </a:ext>
            </a:extLst>
          </p:cNvPr>
          <p:cNvSpPr txBox="1"/>
          <p:nvPr/>
        </p:nvSpPr>
        <p:spPr>
          <a:xfrm>
            <a:off x="8617683" y="3667353"/>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#2</a:t>
            </a:r>
            <a:endParaRPr/>
          </a:p>
        </p:txBody>
      </p:sp>
      <p:sp>
        <p:nvSpPr>
          <p:cNvPr id="23" name="Google Shape;439;p28">
            <a:extLst>
              <a:ext uri="{FF2B5EF4-FFF2-40B4-BE49-F238E27FC236}">
                <a16:creationId xmlns:a16="http://schemas.microsoft.com/office/drawing/2014/main" id="{34B88769-6AC0-24E4-D2C6-331133DAF821}"/>
              </a:ext>
            </a:extLst>
          </p:cNvPr>
          <p:cNvSpPr/>
          <p:nvPr/>
        </p:nvSpPr>
        <p:spPr>
          <a:xfrm>
            <a:off x="8726559" y="480609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440;p28">
            <a:extLst>
              <a:ext uri="{FF2B5EF4-FFF2-40B4-BE49-F238E27FC236}">
                <a16:creationId xmlns:a16="http://schemas.microsoft.com/office/drawing/2014/main" id="{E1A868E8-72AB-4F6C-F24A-6353ED2BE888}"/>
              </a:ext>
            </a:extLst>
          </p:cNvPr>
          <p:cNvSpPr txBox="1"/>
          <p:nvPr/>
        </p:nvSpPr>
        <p:spPr>
          <a:xfrm>
            <a:off x="8617683" y="475427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#3</a:t>
            </a:r>
            <a:endParaRPr/>
          </a:p>
        </p:txBody>
      </p:sp>
      <p:sp>
        <p:nvSpPr>
          <p:cNvPr id="25" name="Google Shape;441;p28">
            <a:extLst>
              <a:ext uri="{FF2B5EF4-FFF2-40B4-BE49-F238E27FC236}">
                <a16:creationId xmlns:a16="http://schemas.microsoft.com/office/drawing/2014/main" id="{D07D3060-4715-3CB0-5808-90C6651C405F}"/>
              </a:ext>
            </a:extLst>
          </p:cNvPr>
          <p:cNvSpPr/>
          <p:nvPr/>
        </p:nvSpPr>
        <p:spPr>
          <a:xfrm>
            <a:off x="8729790" y="535044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 name="Google Shape;442;p28">
            <a:extLst>
              <a:ext uri="{FF2B5EF4-FFF2-40B4-BE49-F238E27FC236}">
                <a16:creationId xmlns:a16="http://schemas.microsoft.com/office/drawing/2014/main" id="{D848FE12-6C0C-BCED-9A9A-629F2F33BB1E}"/>
              </a:ext>
            </a:extLst>
          </p:cNvPr>
          <p:cNvSpPr txBox="1"/>
          <p:nvPr/>
        </p:nvSpPr>
        <p:spPr>
          <a:xfrm>
            <a:off x="8620914" y="529862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#4</a:t>
            </a:r>
            <a:endParaRPr/>
          </a:p>
        </p:txBody>
      </p:sp>
      <p:sp>
        <p:nvSpPr>
          <p:cNvPr id="27" name="Google Shape;443;p28">
            <a:extLst>
              <a:ext uri="{FF2B5EF4-FFF2-40B4-BE49-F238E27FC236}">
                <a16:creationId xmlns:a16="http://schemas.microsoft.com/office/drawing/2014/main" id="{5D6A1015-07B7-CA45-799E-615E0B309577}"/>
              </a:ext>
            </a:extLst>
          </p:cNvPr>
          <p:cNvSpPr/>
          <p:nvPr/>
        </p:nvSpPr>
        <p:spPr>
          <a:xfrm>
            <a:off x="10992749" y="5920421"/>
            <a:ext cx="558329" cy="18702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 name="Google Shape;444;p28">
            <a:extLst>
              <a:ext uri="{FF2B5EF4-FFF2-40B4-BE49-F238E27FC236}">
                <a16:creationId xmlns:a16="http://schemas.microsoft.com/office/drawing/2014/main" id="{FE18426F-51D1-B1DF-ACC2-D7E6EEA2AA3E}"/>
              </a:ext>
            </a:extLst>
          </p:cNvPr>
          <p:cNvSpPr txBox="1"/>
          <p:nvPr/>
        </p:nvSpPr>
        <p:spPr>
          <a:xfrm>
            <a:off x="10903751" y="5898423"/>
            <a:ext cx="756656"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#6</a:t>
            </a:r>
            <a:endParaRPr/>
          </a:p>
        </p:txBody>
      </p:sp>
      <p:sp>
        <p:nvSpPr>
          <p:cNvPr id="29" name="Google Shape;445;p28">
            <a:extLst>
              <a:ext uri="{FF2B5EF4-FFF2-40B4-BE49-F238E27FC236}">
                <a16:creationId xmlns:a16="http://schemas.microsoft.com/office/drawing/2014/main" id="{3FFDEFEC-F2B9-45CC-C565-37125C0A7660}"/>
              </a:ext>
            </a:extLst>
          </p:cNvPr>
          <p:cNvSpPr/>
          <p:nvPr/>
        </p:nvSpPr>
        <p:spPr>
          <a:xfrm>
            <a:off x="7860557" y="5148836"/>
            <a:ext cx="45719" cy="552645"/>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446;p28">
            <a:extLst>
              <a:ext uri="{FF2B5EF4-FFF2-40B4-BE49-F238E27FC236}">
                <a16:creationId xmlns:a16="http://schemas.microsoft.com/office/drawing/2014/main" id="{D4CE7754-B04F-5242-8008-AB204CFA0E67}"/>
              </a:ext>
            </a:extLst>
          </p:cNvPr>
          <p:cNvSpPr/>
          <p:nvPr/>
        </p:nvSpPr>
        <p:spPr>
          <a:xfrm rot="5400000" flipH="1">
            <a:off x="9705823" y="3276298"/>
            <a:ext cx="55655" cy="3730614"/>
          </a:xfrm>
          <a:prstGeom prst="rect">
            <a:avLst/>
          </a:prstGeom>
          <a:solidFill>
            <a:srgbClr val="C00000"/>
          </a:solid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 name="Google Shape;447;p28">
            <a:extLst>
              <a:ext uri="{FF2B5EF4-FFF2-40B4-BE49-F238E27FC236}">
                <a16:creationId xmlns:a16="http://schemas.microsoft.com/office/drawing/2014/main" id="{5DC6FE5C-D78C-4DE2-B4DC-67D2EBF34845}"/>
              </a:ext>
            </a:extLst>
          </p:cNvPr>
          <p:cNvSpPr/>
          <p:nvPr/>
        </p:nvSpPr>
        <p:spPr>
          <a:xfrm>
            <a:off x="8729790" y="5940993"/>
            <a:ext cx="660027" cy="15208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448;p28">
            <a:extLst>
              <a:ext uri="{FF2B5EF4-FFF2-40B4-BE49-F238E27FC236}">
                <a16:creationId xmlns:a16="http://schemas.microsoft.com/office/drawing/2014/main" id="{63DDDEB5-EBD3-9581-7A80-D9CF1A8AB857}"/>
              </a:ext>
            </a:extLst>
          </p:cNvPr>
          <p:cNvSpPr txBox="1"/>
          <p:nvPr/>
        </p:nvSpPr>
        <p:spPr>
          <a:xfrm>
            <a:off x="8620914" y="5889178"/>
            <a:ext cx="868294"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SHOT #5</a:t>
            </a:r>
            <a:endParaRPr/>
          </a:p>
        </p:txBody>
      </p:sp>
      <p:sp>
        <p:nvSpPr>
          <p:cNvPr id="33" name="Google Shape;423;p28">
            <a:extLst>
              <a:ext uri="{FF2B5EF4-FFF2-40B4-BE49-F238E27FC236}">
                <a16:creationId xmlns:a16="http://schemas.microsoft.com/office/drawing/2014/main" id="{9FBF4774-08A5-4C28-DBC2-0496F1312256}"/>
              </a:ext>
            </a:extLst>
          </p:cNvPr>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Li, Yanghao, et al. (2021) "Benchmarking Detection Transfer Learning with Vision Transformers." arXiv e-prints: arXiv-2111.</a:t>
            </a:r>
            <a:endParaRPr/>
          </a:p>
        </p:txBody>
      </p:sp>
    </p:spTree>
    <p:extLst>
      <p:ext uri="{BB962C8B-B14F-4D97-AF65-F5344CB8AC3E}">
        <p14:creationId xmlns:p14="http://schemas.microsoft.com/office/powerpoint/2010/main" val="2005666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2.6 Face Detection and Facial Recognition</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258532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As you may have also seen in the first tutorial, detecting the location of faces in an image is often a useful annotation for many applications.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moving images, noting the location of the character’s faces can often serve as a starting point for understanding the editing and blocking of shots. These are exactly the kinds of relationships that align with our research questions.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6664253"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2.6 Face Detection and Facial Recognition</a:t>
            </a:r>
            <a:endParaRPr lang="fr-FR" sz="1200" noProof="1">
              <a:solidFill>
                <a:schemeClr val="tx1">
                  <a:lumMod val="65000"/>
                  <a:lumOff val="35000"/>
                </a:schemeClr>
              </a:solidFill>
              <a:latin typeface="Courier" pitchFamily="2" charset="0"/>
            </a:endParaRPr>
          </a:p>
        </p:txBody>
      </p:sp>
      <p:pic>
        <p:nvPicPr>
          <p:cNvPr id="6" name="Google Shape;457;p29">
            <a:extLst>
              <a:ext uri="{FF2B5EF4-FFF2-40B4-BE49-F238E27FC236}">
                <a16:creationId xmlns:a16="http://schemas.microsoft.com/office/drawing/2014/main" id="{7714F494-57F0-D8FA-C339-657B8FCA2416}"/>
              </a:ext>
            </a:extLst>
          </p:cNvPr>
          <p:cNvPicPr preferRelativeResize="0"/>
          <p:nvPr/>
        </p:nvPicPr>
        <p:blipFill rotWithShape="1">
          <a:blip r:embed="rId4">
            <a:alphaModFix/>
          </a:blip>
          <a:srcRect/>
          <a:stretch/>
        </p:blipFill>
        <p:spPr>
          <a:xfrm>
            <a:off x="6337738" y="801864"/>
            <a:ext cx="5328987" cy="4081777"/>
          </a:xfrm>
          <a:prstGeom prst="rect">
            <a:avLst/>
          </a:prstGeom>
          <a:noFill/>
          <a:ln>
            <a:noFill/>
          </a:ln>
        </p:spPr>
      </p:pic>
    </p:spTree>
    <p:extLst>
      <p:ext uri="{BB962C8B-B14F-4D97-AF65-F5344CB8AC3E}">
        <p14:creationId xmlns:p14="http://schemas.microsoft.com/office/powerpoint/2010/main" val="2493832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2.6 Face Detection and Facial Recognition</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92333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Using the algorithm contained in the distant viewing toolkit, here are the two faces detected in this shot from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Bewitched</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6664253"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2.6 Face Detection and Facial Recognition</a:t>
            </a:r>
            <a:endParaRPr lang="fr-FR" sz="1200" noProof="1">
              <a:solidFill>
                <a:schemeClr val="tx1">
                  <a:lumMod val="65000"/>
                  <a:lumOff val="35000"/>
                </a:schemeClr>
              </a:solidFill>
              <a:latin typeface="Courier" pitchFamily="2" charset="0"/>
            </a:endParaRPr>
          </a:p>
        </p:txBody>
      </p:sp>
      <p:pic>
        <p:nvPicPr>
          <p:cNvPr id="7" name="Google Shape;467;p30">
            <a:extLst>
              <a:ext uri="{FF2B5EF4-FFF2-40B4-BE49-F238E27FC236}">
                <a16:creationId xmlns:a16="http://schemas.microsoft.com/office/drawing/2014/main" id="{C52F667D-9C6B-715D-F63E-D59164D9FB18}"/>
              </a:ext>
            </a:extLst>
          </p:cNvPr>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8" name="Google Shape;468;p30">
            <a:extLst>
              <a:ext uri="{FF2B5EF4-FFF2-40B4-BE49-F238E27FC236}">
                <a16:creationId xmlns:a16="http://schemas.microsoft.com/office/drawing/2014/main" id="{9ABFBB3B-54B9-DE0E-A45D-776C9494F1B9}"/>
              </a:ext>
            </a:extLst>
          </p:cNvPr>
          <p:cNvSpPr/>
          <p:nvPr/>
        </p:nvSpPr>
        <p:spPr>
          <a:xfrm>
            <a:off x="7464287" y="2504660"/>
            <a:ext cx="765313" cy="844827"/>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469;p30">
            <a:extLst>
              <a:ext uri="{FF2B5EF4-FFF2-40B4-BE49-F238E27FC236}">
                <a16:creationId xmlns:a16="http://schemas.microsoft.com/office/drawing/2014/main" id="{B3889324-1700-1D74-9633-23D680C72C79}"/>
              </a:ext>
            </a:extLst>
          </p:cNvPr>
          <p:cNvSpPr/>
          <p:nvPr/>
        </p:nvSpPr>
        <p:spPr>
          <a:xfrm>
            <a:off x="9067800" y="1620078"/>
            <a:ext cx="851452" cy="914401"/>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470;p30">
            <a:extLst>
              <a:ext uri="{FF2B5EF4-FFF2-40B4-BE49-F238E27FC236}">
                <a16:creationId xmlns:a16="http://schemas.microsoft.com/office/drawing/2014/main" id="{CA5ECCB6-B182-5459-CFCD-F8A4A73DED47}"/>
              </a:ext>
            </a:extLst>
          </p:cNvPr>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a:solidFill>
                  <a:srgbClr val="7F7F7F"/>
                </a:solidFill>
                <a:latin typeface="Palatino"/>
                <a:ea typeface="Palatino"/>
                <a:cs typeface="Palatino"/>
                <a:sym typeface="Palatino"/>
              </a:rPr>
              <a:t>Zhang, K., et al. (2016). "Joint face detection and alignment using multitask cascaded convolutional networks." </a:t>
            </a:r>
            <a:r>
              <a:rPr lang="fr-FR" sz="1050" i="1">
                <a:solidFill>
                  <a:srgbClr val="7F7F7F"/>
                </a:solidFill>
                <a:latin typeface="Palatino"/>
                <a:ea typeface="Palatino"/>
                <a:cs typeface="Palatino"/>
                <a:sym typeface="Palatino"/>
              </a:rPr>
              <a:t>IEEE Signal Processing Letters</a:t>
            </a:r>
            <a:r>
              <a:rPr lang="fr-FR" sz="1050">
                <a:solidFill>
                  <a:srgbClr val="7F7F7F"/>
                </a:solidFill>
                <a:latin typeface="Palatino"/>
                <a:ea typeface="Palatino"/>
                <a:cs typeface="Palatino"/>
                <a:sym typeface="Palatino"/>
              </a:rPr>
              <a:t>, 23(10):1499–1503.</a:t>
            </a:r>
            <a:endParaRPr/>
          </a:p>
        </p:txBody>
      </p:sp>
    </p:spTree>
    <p:extLst>
      <p:ext uri="{BB962C8B-B14F-4D97-AF65-F5344CB8AC3E}">
        <p14:creationId xmlns:p14="http://schemas.microsoft.com/office/powerpoint/2010/main" val="81128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2.6 Face Detection and Facial Recognition</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230832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As described in the Python notebook, when working with film and television data we often also want to identify which character is associated with each of the faces in a frame.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Using the same technique shown in the example in the notebook, here are the estimated character names and similarity scores for the two characters.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6664253"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2.6 Face Detection and Facial Recognition</a:t>
            </a:r>
            <a:endParaRPr lang="fr-FR" sz="1200" noProof="1">
              <a:solidFill>
                <a:schemeClr val="tx1">
                  <a:lumMod val="65000"/>
                  <a:lumOff val="35000"/>
                </a:schemeClr>
              </a:solidFill>
              <a:latin typeface="Courier" pitchFamily="2" charset="0"/>
            </a:endParaRPr>
          </a:p>
        </p:txBody>
      </p:sp>
      <p:pic>
        <p:nvPicPr>
          <p:cNvPr id="6" name="Google Shape;479;p31">
            <a:extLst>
              <a:ext uri="{FF2B5EF4-FFF2-40B4-BE49-F238E27FC236}">
                <a16:creationId xmlns:a16="http://schemas.microsoft.com/office/drawing/2014/main" id="{6C0DFBCB-BF02-8693-6B05-4695AD7B3B8F}"/>
              </a:ext>
            </a:extLst>
          </p:cNvPr>
          <p:cNvPicPr preferRelativeResize="0"/>
          <p:nvPr/>
        </p:nvPicPr>
        <p:blipFill rotWithShape="1">
          <a:blip r:embed="rId4">
            <a:alphaModFix/>
          </a:blip>
          <a:srcRect/>
          <a:stretch/>
        </p:blipFill>
        <p:spPr>
          <a:xfrm>
            <a:off x="6337738" y="801864"/>
            <a:ext cx="5328987" cy="4081777"/>
          </a:xfrm>
          <a:prstGeom prst="rect">
            <a:avLst/>
          </a:prstGeom>
          <a:noFill/>
          <a:ln>
            <a:noFill/>
          </a:ln>
        </p:spPr>
      </p:pic>
      <p:sp>
        <p:nvSpPr>
          <p:cNvPr id="10" name="Google Shape;480;p31">
            <a:extLst>
              <a:ext uri="{FF2B5EF4-FFF2-40B4-BE49-F238E27FC236}">
                <a16:creationId xmlns:a16="http://schemas.microsoft.com/office/drawing/2014/main" id="{080E0B30-574B-8FA3-D17D-D27AF7E455D3}"/>
              </a:ext>
            </a:extLst>
          </p:cNvPr>
          <p:cNvSpPr/>
          <p:nvPr/>
        </p:nvSpPr>
        <p:spPr>
          <a:xfrm>
            <a:off x="7464287" y="2504660"/>
            <a:ext cx="765313" cy="844827"/>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481;p31">
            <a:extLst>
              <a:ext uri="{FF2B5EF4-FFF2-40B4-BE49-F238E27FC236}">
                <a16:creationId xmlns:a16="http://schemas.microsoft.com/office/drawing/2014/main" id="{853E6A7B-2A3D-9A58-4A04-25C5F3A40352}"/>
              </a:ext>
            </a:extLst>
          </p:cNvPr>
          <p:cNvSpPr/>
          <p:nvPr/>
        </p:nvSpPr>
        <p:spPr>
          <a:xfrm>
            <a:off x="9067800" y="1620078"/>
            <a:ext cx="851452" cy="914401"/>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482;p31">
            <a:extLst>
              <a:ext uri="{FF2B5EF4-FFF2-40B4-BE49-F238E27FC236}">
                <a16:creationId xmlns:a16="http://schemas.microsoft.com/office/drawing/2014/main" id="{B2B367A2-54F2-9F80-7516-0D7B154C00C7}"/>
              </a:ext>
            </a:extLst>
          </p:cNvPr>
          <p:cNvSpPr/>
          <p:nvPr/>
        </p:nvSpPr>
        <p:spPr>
          <a:xfrm>
            <a:off x="7384775" y="3366035"/>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483;p31">
            <a:extLst>
              <a:ext uri="{FF2B5EF4-FFF2-40B4-BE49-F238E27FC236}">
                <a16:creationId xmlns:a16="http://schemas.microsoft.com/office/drawing/2014/main" id="{77B1792E-251E-78F2-FB08-1364703B4E0E}"/>
              </a:ext>
            </a:extLst>
          </p:cNvPr>
          <p:cNvSpPr txBox="1"/>
          <p:nvPr/>
        </p:nvSpPr>
        <p:spPr>
          <a:xfrm>
            <a:off x="7305261" y="3314220"/>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Samantha (.72)</a:t>
            </a:r>
            <a:endParaRPr/>
          </a:p>
        </p:txBody>
      </p:sp>
      <p:sp>
        <p:nvSpPr>
          <p:cNvPr id="14" name="Google Shape;484;p31">
            <a:extLst>
              <a:ext uri="{FF2B5EF4-FFF2-40B4-BE49-F238E27FC236}">
                <a16:creationId xmlns:a16="http://schemas.microsoft.com/office/drawing/2014/main" id="{1B2B342F-2C77-6C16-F1F6-45E1B9196874}"/>
              </a:ext>
            </a:extLst>
          </p:cNvPr>
          <p:cNvSpPr/>
          <p:nvPr/>
        </p:nvSpPr>
        <p:spPr>
          <a:xfrm>
            <a:off x="9037984" y="2584158"/>
            <a:ext cx="964095" cy="15902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485;p31">
            <a:extLst>
              <a:ext uri="{FF2B5EF4-FFF2-40B4-BE49-F238E27FC236}">
                <a16:creationId xmlns:a16="http://schemas.microsoft.com/office/drawing/2014/main" id="{23159872-E4F5-CFAA-959F-17D8CCCB16E2}"/>
              </a:ext>
            </a:extLst>
          </p:cNvPr>
          <p:cNvSpPr txBox="1"/>
          <p:nvPr/>
        </p:nvSpPr>
        <p:spPr>
          <a:xfrm>
            <a:off x="8958470" y="2532343"/>
            <a:ext cx="1143000"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100" b="1">
                <a:solidFill>
                  <a:srgbClr val="C00000"/>
                </a:solidFill>
                <a:latin typeface="Calibri"/>
                <a:ea typeface="Calibri"/>
                <a:cs typeface="Calibri"/>
                <a:sym typeface="Calibri"/>
              </a:rPr>
              <a:t>Darrin (.63)</a:t>
            </a:r>
            <a:endParaRPr/>
          </a:p>
        </p:txBody>
      </p:sp>
      <p:sp>
        <p:nvSpPr>
          <p:cNvPr id="16" name="Google Shape;486;p31">
            <a:extLst>
              <a:ext uri="{FF2B5EF4-FFF2-40B4-BE49-F238E27FC236}">
                <a16:creationId xmlns:a16="http://schemas.microsoft.com/office/drawing/2014/main" id="{F571940F-CE20-A16A-0F51-336A65FFFADB}"/>
              </a:ext>
            </a:extLst>
          </p:cNvPr>
          <p:cNvSpPr txBox="1"/>
          <p:nvPr/>
        </p:nvSpPr>
        <p:spPr>
          <a:xfrm>
            <a:off x="559579" y="5850009"/>
            <a:ext cx="5252434" cy="4154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1050" dirty="0">
                <a:solidFill>
                  <a:srgbClr val="7F7F7F"/>
                </a:solidFill>
                <a:latin typeface="Palatino"/>
                <a:ea typeface="Palatino"/>
                <a:cs typeface="Palatino"/>
                <a:sym typeface="Palatino"/>
              </a:rPr>
              <a:t>Cao, </a:t>
            </a:r>
            <a:r>
              <a:rPr lang="fr-FR" sz="1050" dirty="0" err="1">
                <a:solidFill>
                  <a:srgbClr val="7F7F7F"/>
                </a:solidFill>
                <a:latin typeface="Palatino"/>
                <a:ea typeface="Palatino"/>
                <a:cs typeface="Palatino"/>
                <a:sym typeface="Palatino"/>
              </a:rPr>
              <a:t>Qiong</a:t>
            </a:r>
            <a:r>
              <a:rPr lang="fr-FR" sz="1050" dirty="0">
                <a:solidFill>
                  <a:srgbClr val="7F7F7F"/>
                </a:solidFill>
                <a:latin typeface="Palatino"/>
                <a:ea typeface="Palatino"/>
                <a:cs typeface="Palatino"/>
                <a:sym typeface="Palatino"/>
              </a:rPr>
              <a:t>, et al. (2018). "VGGface2: A </a:t>
            </a:r>
            <a:r>
              <a:rPr lang="fr-FR" sz="1050" dirty="0" err="1">
                <a:solidFill>
                  <a:srgbClr val="7F7F7F"/>
                </a:solidFill>
                <a:latin typeface="Palatino"/>
                <a:ea typeface="Palatino"/>
                <a:cs typeface="Palatino"/>
                <a:sym typeface="Palatino"/>
              </a:rPr>
              <a:t>dataset</a:t>
            </a:r>
            <a:r>
              <a:rPr lang="fr-FR" sz="1050" dirty="0">
                <a:solidFill>
                  <a:srgbClr val="7F7F7F"/>
                </a:solidFill>
                <a:latin typeface="Palatino"/>
                <a:ea typeface="Palatino"/>
                <a:cs typeface="Palatino"/>
                <a:sym typeface="Palatino"/>
              </a:rPr>
              <a:t> for </a:t>
            </a:r>
            <a:r>
              <a:rPr lang="fr-FR" sz="1050" dirty="0" err="1">
                <a:solidFill>
                  <a:srgbClr val="7F7F7F"/>
                </a:solidFill>
                <a:latin typeface="Palatino"/>
                <a:ea typeface="Palatino"/>
                <a:cs typeface="Palatino"/>
                <a:sym typeface="Palatino"/>
              </a:rPr>
              <a:t>recognising</a:t>
            </a:r>
            <a:r>
              <a:rPr lang="fr-FR" sz="1050" dirty="0">
                <a:solidFill>
                  <a:srgbClr val="7F7F7F"/>
                </a:solidFill>
                <a:latin typeface="Palatino"/>
                <a:ea typeface="Palatino"/>
                <a:cs typeface="Palatino"/>
                <a:sym typeface="Palatino"/>
              </a:rPr>
              <a:t> faces </a:t>
            </a:r>
            <a:r>
              <a:rPr lang="fr-FR" sz="1050" dirty="0" err="1">
                <a:solidFill>
                  <a:srgbClr val="7F7F7F"/>
                </a:solidFill>
                <a:latin typeface="Palatino"/>
                <a:ea typeface="Palatino"/>
                <a:cs typeface="Palatino"/>
                <a:sym typeface="Palatino"/>
              </a:rPr>
              <a:t>across</a:t>
            </a:r>
            <a:r>
              <a:rPr lang="fr-FR" sz="1050" dirty="0">
                <a:solidFill>
                  <a:srgbClr val="7F7F7F"/>
                </a:solidFill>
                <a:latin typeface="Palatino"/>
                <a:ea typeface="Palatino"/>
                <a:cs typeface="Palatino"/>
                <a:sym typeface="Palatino"/>
              </a:rPr>
              <a:t> pose and </a:t>
            </a:r>
            <a:r>
              <a:rPr lang="fr-FR" sz="1050" dirty="0" err="1">
                <a:solidFill>
                  <a:srgbClr val="7F7F7F"/>
                </a:solidFill>
                <a:latin typeface="Palatino"/>
                <a:ea typeface="Palatino"/>
                <a:cs typeface="Palatino"/>
                <a:sym typeface="Palatino"/>
              </a:rPr>
              <a:t>age</a:t>
            </a:r>
            <a:r>
              <a:rPr lang="fr-FR" sz="1050" dirty="0">
                <a:solidFill>
                  <a:srgbClr val="7F7F7F"/>
                </a:solidFill>
                <a:latin typeface="Palatino"/>
                <a:ea typeface="Palatino"/>
                <a:cs typeface="Palatino"/>
                <a:sym typeface="Palatino"/>
              </a:rPr>
              <a:t>." </a:t>
            </a:r>
            <a:r>
              <a:rPr lang="fr-FR" sz="1050" i="1" dirty="0">
                <a:solidFill>
                  <a:srgbClr val="7F7F7F"/>
                </a:solidFill>
                <a:latin typeface="Palatino"/>
                <a:ea typeface="Palatino"/>
                <a:cs typeface="Palatino"/>
                <a:sym typeface="Palatino"/>
              </a:rPr>
              <a:t>13th IEEE international </a:t>
            </a:r>
            <a:r>
              <a:rPr lang="fr-FR" sz="1050" i="1" dirty="0" err="1">
                <a:solidFill>
                  <a:srgbClr val="7F7F7F"/>
                </a:solidFill>
                <a:latin typeface="Palatino"/>
                <a:ea typeface="Palatino"/>
                <a:cs typeface="Palatino"/>
                <a:sym typeface="Palatino"/>
              </a:rPr>
              <a:t>conference</a:t>
            </a:r>
            <a:r>
              <a:rPr lang="fr-FR" sz="1050" i="1" dirty="0">
                <a:solidFill>
                  <a:srgbClr val="7F7F7F"/>
                </a:solidFill>
                <a:latin typeface="Palatino"/>
                <a:ea typeface="Palatino"/>
                <a:cs typeface="Palatino"/>
                <a:sym typeface="Palatino"/>
              </a:rPr>
              <a:t> on </a:t>
            </a:r>
            <a:r>
              <a:rPr lang="fr-FR" sz="1050" i="1" dirty="0" err="1">
                <a:solidFill>
                  <a:srgbClr val="7F7F7F"/>
                </a:solidFill>
                <a:latin typeface="Palatino"/>
                <a:ea typeface="Palatino"/>
                <a:cs typeface="Palatino"/>
                <a:sym typeface="Palatino"/>
              </a:rPr>
              <a:t>automatic</a:t>
            </a:r>
            <a:r>
              <a:rPr lang="fr-FR" sz="1050" i="1" dirty="0">
                <a:solidFill>
                  <a:srgbClr val="7F7F7F"/>
                </a:solidFill>
                <a:latin typeface="Palatino"/>
                <a:ea typeface="Palatino"/>
                <a:cs typeface="Palatino"/>
                <a:sym typeface="Palatino"/>
              </a:rPr>
              <a:t> face &amp; </a:t>
            </a:r>
            <a:r>
              <a:rPr lang="fr-FR" sz="1050" i="1" dirty="0" err="1">
                <a:solidFill>
                  <a:srgbClr val="7F7F7F"/>
                </a:solidFill>
                <a:latin typeface="Palatino"/>
                <a:ea typeface="Palatino"/>
                <a:cs typeface="Palatino"/>
                <a:sym typeface="Palatino"/>
              </a:rPr>
              <a:t>gesture</a:t>
            </a:r>
            <a:r>
              <a:rPr lang="fr-FR" sz="1050" i="1" dirty="0">
                <a:solidFill>
                  <a:srgbClr val="7F7F7F"/>
                </a:solidFill>
                <a:latin typeface="Palatino"/>
                <a:ea typeface="Palatino"/>
                <a:cs typeface="Palatino"/>
                <a:sym typeface="Palatino"/>
              </a:rPr>
              <a:t> recognition</a:t>
            </a:r>
            <a:r>
              <a:rPr lang="fr-FR" sz="1050" dirty="0">
                <a:solidFill>
                  <a:srgbClr val="7F7F7F"/>
                </a:solidFill>
                <a:latin typeface="Palatino"/>
                <a:ea typeface="Palatino"/>
                <a:cs typeface="Palatino"/>
                <a:sym typeface="Palatino"/>
              </a:rPr>
              <a:t>. </a:t>
            </a:r>
            <a:endParaRPr dirty="0"/>
          </a:p>
        </p:txBody>
      </p:sp>
    </p:spTree>
    <p:extLst>
      <p:ext uri="{BB962C8B-B14F-4D97-AF65-F5344CB8AC3E}">
        <p14:creationId xmlns:p14="http://schemas.microsoft.com/office/powerpoint/2010/main" val="244007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2.7 Building Annotations from a Video File</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579514"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Once we understand how to run the annotations over a short clip of the corpus, the next step is to run the algorithms over the entire collection. When working with large sets of moving images this can take a significant number of computational resources and/or time, so we have cached the results for the notebook to read in directly.</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One step that we are skipping here is the method for selecting the thresholds and breakpoints when filtering the data. For example: At exactly what probability do we determine that a face is really found by the algorithm? How close does a face need to be to a portrait to consider having found a character? If we run the algorithm over many frames from a shot, how do we aggregate them? Answering these requires a lot of going back to the original materials and manually figuring out what thresholds work best for our application.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6840523"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2.7 Building Annotations from a Video File</a:t>
            </a:r>
            <a:endParaRPr lang="fr-FR" sz="1200" noProof="1">
              <a:solidFill>
                <a:schemeClr val="tx1">
                  <a:lumMod val="65000"/>
                  <a:lumOff val="35000"/>
                </a:schemeClr>
              </a:solidFill>
              <a:latin typeface="Courier" pitchFamily="2" charset="0"/>
            </a:endParaRPr>
          </a:p>
        </p:txBody>
      </p:sp>
      <p:pic>
        <p:nvPicPr>
          <p:cNvPr id="6" name="Google Shape;255;p13">
            <a:extLst>
              <a:ext uri="{FF2B5EF4-FFF2-40B4-BE49-F238E27FC236}">
                <a16:creationId xmlns:a16="http://schemas.microsoft.com/office/drawing/2014/main" id="{2073AEBA-3636-8A0B-B3BD-52927400D57C}"/>
              </a:ext>
            </a:extLst>
          </p:cNvPr>
          <p:cNvPicPr preferRelativeResize="0"/>
          <p:nvPr/>
        </p:nvPicPr>
        <p:blipFill rotWithShape="1">
          <a:blip r:embed="rId4">
            <a:alphaModFix/>
          </a:blip>
          <a:srcRect/>
          <a:stretch/>
        </p:blipFill>
        <p:spPr>
          <a:xfrm>
            <a:off x="6885778" y="1383442"/>
            <a:ext cx="4438430" cy="3584347"/>
          </a:xfrm>
          <a:prstGeom prst="rect">
            <a:avLst/>
          </a:prstGeom>
          <a:noFill/>
          <a:ln>
            <a:noFill/>
          </a:ln>
        </p:spPr>
      </p:pic>
    </p:spTree>
    <p:extLst>
      <p:ext uri="{BB962C8B-B14F-4D97-AF65-F5344CB8AC3E}">
        <p14:creationId xmlns:p14="http://schemas.microsoft.com/office/powerpoint/2010/main" val="2145341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040AEA2-730F-3F54-5155-3FB0D0C7C8DE}"/>
              </a:ext>
            </a:extLst>
          </p:cNvPr>
          <p:cNvSpPr txBox="1"/>
          <p:nvPr/>
        </p:nvSpPr>
        <p:spPr>
          <a:xfrm>
            <a:off x="518986" y="540022"/>
            <a:ext cx="7809766" cy="2031325"/>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These slides are designed to accompany the Python tutorials that we have built to introduce the theoretical and methodological foundations of </a:t>
            </a:r>
            <a:r>
              <a:rPr lang="fr-FR" i="1" noProof="1">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alongside an overview of the tools made available through the Distant Viewing Toolkit. The slides contain additional notes, references, and diagrams that we find useful when using the tutorials during in-person workshops. Most of the technical notes and materials are available direction in the notebooks, which can be accessed at the following links: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02006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Overview</a:t>
            </a:r>
            <a:endParaRPr lang="fr-FR" sz="1200" noProof="1">
              <a:solidFill>
                <a:schemeClr val="tx1">
                  <a:lumMod val="65000"/>
                  <a:lumOff val="35000"/>
                </a:schemeClr>
              </a:solidFill>
              <a:latin typeface="Courier" pitchFamily="2" charset="0"/>
            </a:endParaRPr>
          </a:p>
        </p:txBody>
      </p:sp>
      <p:sp>
        <p:nvSpPr>
          <p:cNvPr id="10" name="ZoneTexte 4">
            <a:extLst>
              <a:ext uri="{FF2B5EF4-FFF2-40B4-BE49-F238E27FC236}">
                <a16:creationId xmlns:a16="http://schemas.microsoft.com/office/drawing/2014/main" id="{472DC612-869E-AF63-5CCD-6C1D2B788590}"/>
              </a:ext>
            </a:extLst>
          </p:cNvPr>
          <p:cNvSpPr txBox="1"/>
          <p:nvPr/>
        </p:nvSpPr>
        <p:spPr>
          <a:xfrm>
            <a:off x="1379722" y="3097323"/>
            <a:ext cx="9053252" cy="338554"/>
          </a:xfrm>
          <a:prstGeom prst="rect">
            <a:avLst/>
          </a:prstGeom>
          <a:noFill/>
        </p:spPr>
        <p:txBody>
          <a:bodyPr wrap="square" rtlCol="0">
            <a:spAutoFit/>
          </a:bodyPr>
          <a:lstStyle/>
          <a:p>
            <a:r>
              <a:rPr lang="fr-FR" sz="1600" b="1" noProof="1">
                <a:solidFill>
                  <a:srgbClr val="FFC000"/>
                </a:solidFill>
                <a:latin typeface="Palatino" pitchFamily="2" charset="77"/>
                <a:ea typeface="Palatino" pitchFamily="2" charset="77"/>
                <a:cs typeface="Calibri" panose="020F0502020204030204" pitchFamily="34" charset="0"/>
              </a:rPr>
              <a:t>https://colab.research.google.com/drive/1qQKQw8qHsTG7mK7Rz-z8nBfl98QBMWGf</a:t>
            </a:r>
          </a:p>
        </p:txBody>
      </p:sp>
      <p:sp>
        <p:nvSpPr>
          <p:cNvPr id="6" name="ZoneTexte 4">
            <a:extLst>
              <a:ext uri="{FF2B5EF4-FFF2-40B4-BE49-F238E27FC236}">
                <a16:creationId xmlns:a16="http://schemas.microsoft.com/office/drawing/2014/main" id="{624AB59B-04F4-4E0D-04E4-5CA0D0CF0D6C}"/>
              </a:ext>
            </a:extLst>
          </p:cNvPr>
          <p:cNvSpPr txBox="1"/>
          <p:nvPr/>
        </p:nvSpPr>
        <p:spPr>
          <a:xfrm>
            <a:off x="1379722" y="3530612"/>
            <a:ext cx="9053252" cy="338554"/>
          </a:xfrm>
          <a:prstGeom prst="rect">
            <a:avLst/>
          </a:prstGeom>
          <a:noFill/>
        </p:spPr>
        <p:txBody>
          <a:bodyPr wrap="square" rtlCol="0">
            <a:spAutoFit/>
          </a:bodyPr>
          <a:lstStyle/>
          <a:p>
            <a:r>
              <a:rPr lang="fr-FR" sz="1600" b="1" noProof="1">
                <a:solidFill>
                  <a:srgbClr val="FFC000"/>
                </a:solidFill>
                <a:latin typeface="Palatino" pitchFamily="2" charset="77"/>
                <a:ea typeface="Palatino" pitchFamily="2" charset="77"/>
                <a:cs typeface="Calibri" panose="020F0502020204030204" pitchFamily="34" charset="0"/>
              </a:rPr>
              <a:t>https://colab.research.google.com/drive/1n7qWm47laCUJwg0-Rdx7pNw3dQWwuyxz</a:t>
            </a:r>
          </a:p>
        </p:txBody>
      </p:sp>
      <p:sp>
        <p:nvSpPr>
          <p:cNvPr id="8" name="ZoneTexte 7">
            <a:extLst>
              <a:ext uri="{FF2B5EF4-FFF2-40B4-BE49-F238E27FC236}">
                <a16:creationId xmlns:a16="http://schemas.microsoft.com/office/drawing/2014/main" id="{FF592B3C-90FA-A7BB-2681-5F5DC4B45D6C}"/>
              </a:ext>
            </a:extLst>
          </p:cNvPr>
          <p:cNvSpPr txBox="1"/>
          <p:nvPr/>
        </p:nvSpPr>
        <p:spPr>
          <a:xfrm>
            <a:off x="518986" y="4322093"/>
            <a:ext cx="7809766" cy="923330"/>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For further information about our work, please visit Distant Viewing Lab website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https://distantviewing.org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or feel free to email us directly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tarnold2@richmond.edu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and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ltilton@richmond.edu</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t>
            </a:r>
          </a:p>
        </p:txBody>
      </p:sp>
    </p:spTree>
    <p:extLst>
      <p:ext uri="{BB962C8B-B14F-4D97-AF65-F5344CB8AC3E}">
        <p14:creationId xmlns:p14="http://schemas.microsoft.com/office/powerpoint/2010/main" val="1262815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2.8 Full Corpus Analysis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193042"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this section of the notebook, we see how to use the extracted data to address some of the research questions we previously posed.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Note that only a small set of the analyses contained in the book chapter are presented here. We encourage interested readers to check out the longer analyses featured in the book.</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Can you think of ways to extend this analysis using newer techniques (LLMs?) or by including additional television shows into the corpus?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904089"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2.8 Full Corpus Analysis</a:t>
            </a:r>
            <a:endParaRPr lang="fr-FR" sz="1200" noProof="1">
              <a:solidFill>
                <a:schemeClr val="tx1">
                  <a:lumMod val="65000"/>
                  <a:lumOff val="35000"/>
                </a:schemeClr>
              </a:solidFill>
              <a:latin typeface="Courier" pitchFamily="2" charset="0"/>
            </a:endParaRPr>
          </a:p>
        </p:txBody>
      </p:sp>
      <p:pic>
        <p:nvPicPr>
          <p:cNvPr id="6" name="Google Shape;310;p18">
            <a:extLst>
              <a:ext uri="{FF2B5EF4-FFF2-40B4-BE49-F238E27FC236}">
                <a16:creationId xmlns:a16="http://schemas.microsoft.com/office/drawing/2014/main" id="{122B7D8E-FD9C-8948-AE95-CB69BA5068EF}"/>
              </a:ext>
            </a:extLst>
          </p:cNvPr>
          <p:cNvPicPr preferRelativeResize="0"/>
          <p:nvPr/>
        </p:nvPicPr>
        <p:blipFill rotWithShape="1">
          <a:blip r:embed="rId4">
            <a:alphaModFix/>
          </a:blip>
          <a:srcRect/>
          <a:stretch/>
        </p:blipFill>
        <p:spPr>
          <a:xfrm>
            <a:off x="6096000" y="1116419"/>
            <a:ext cx="5835827" cy="4189228"/>
          </a:xfrm>
          <a:prstGeom prst="rect">
            <a:avLst/>
          </a:prstGeom>
          <a:noFill/>
          <a:ln>
            <a:noFill/>
          </a:ln>
        </p:spPr>
      </p:pic>
      <p:sp>
        <p:nvSpPr>
          <p:cNvPr id="7" name="Google Shape;311;p18">
            <a:extLst>
              <a:ext uri="{FF2B5EF4-FFF2-40B4-BE49-F238E27FC236}">
                <a16:creationId xmlns:a16="http://schemas.microsoft.com/office/drawing/2014/main" id="{866B3AEE-A149-012D-3D7B-6092CD8B913C}"/>
              </a:ext>
            </a:extLst>
          </p:cNvPr>
          <p:cNvSpPr txBox="1"/>
          <p:nvPr/>
        </p:nvSpPr>
        <p:spPr>
          <a:xfrm>
            <a:off x="6677247" y="5387935"/>
            <a:ext cx="4880344"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a:solidFill>
                  <a:srgbClr val="7F7F7F"/>
                </a:solidFill>
                <a:latin typeface="Palatino"/>
                <a:ea typeface="Palatino"/>
                <a:cs typeface="Palatino"/>
                <a:sym typeface="Palatino"/>
              </a:rPr>
              <a:t>Stage 2 of General Service Studio, where </a:t>
            </a:r>
            <a:r>
              <a:rPr lang="fr-FR" sz="1050" i="1">
                <a:solidFill>
                  <a:srgbClr val="7F7F7F"/>
                </a:solidFill>
                <a:latin typeface="Palatino"/>
                <a:ea typeface="Palatino"/>
                <a:cs typeface="Palatino"/>
                <a:sym typeface="Palatino"/>
              </a:rPr>
              <a:t>I Love Lucy TV</a:t>
            </a:r>
            <a:r>
              <a:rPr lang="fr-FR" sz="1050">
                <a:solidFill>
                  <a:srgbClr val="7F7F7F"/>
                </a:solidFill>
                <a:latin typeface="Palatino"/>
                <a:ea typeface="Palatino"/>
                <a:cs typeface="Palatino"/>
                <a:sym typeface="Palatino"/>
              </a:rPr>
              <a:t> was produced, showing the three-camera setup used on stage. </a:t>
            </a:r>
            <a:r>
              <a:rPr lang="fr-FR" sz="1050" i="1">
                <a:solidFill>
                  <a:srgbClr val="7F7F7F"/>
                </a:solidFill>
                <a:latin typeface="Palatino"/>
                <a:ea typeface="Palatino"/>
                <a:cs typeface="Palatino"/>
                <a:sym typeface="Palatino"/>
              </a:rPr>
              <a:t>American Cinematographer</a:t>
            </a:r>
            <a:r>
              <a:rPr lang="fr-FR" sz="1050">
                <a:solidFill>
                  <a:srgbClr val="7F7F7F"/>
                </a:solidFill>
                <a:latin typeface="Palatino"/>
                <a:ea typeface="Palatino"/>
                <a:cs typeface="Palatino"/>
                <a:sym typeface="Palatino"/>
              </a:rPr>
              <a:t>.</a:t>
            </a:r>
            <a:endParaRPr/>
          </a:p>
        </p:txBody>
      </p:sp>
    </p:spTree>
    <p:extLst>
      <p:ext uri="{BB962C8B-B14F-4D97-AF65-F5344CB8AC3E}">
        <p14:creationId xmlns:p14="http://schemas.microsoft.com/office/powerpoint/2010/main" val="1696331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2.9 Conclusions and Next Steps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502679" y="884582"/>
            <a:ext cx="4653216"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There are many directions to explore after following the second tutorial:</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see how to complete the analysis in the second tutorial here, check out Chapter 5 of the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Distant Viewing.</a:t>
            </a: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If you are new to programming, see the links in the notebook to learn a bit more about working with Python.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those who skipped the first tutorial, it may be useful to now go back to it in order to gain a deeper understanding of how digital images work and the implications for the theoretical underpinning of distant viewing.</a:t>
            </a:r>
          </a:p>
          <a:p>
            <a:pPr marL="342900" indent="-342900" algn="just">
              <a:buAutoNum type="arabicPeriod"/>
            </a:pP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Thank you for taking time to engage with us. Please reach out with any questions or feedback!</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871038"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2.9 Conclusions and Next Steps</a:t>
            </a:r>
            <a:endParaRPr lang="fr-FR" sz="1200" noProof="1">
              <a:solidFill>
                <a:schemeClr val="tx1">
                  <a:lumMod val="65000"/>
                  <a:lumOff val="35000"/>
                </a:schemeClr>
              </a:solidFill>
              <a:latin typeface="Courier" pitchFamily="2" charset="0"/>
            </a:endParaRPr>
          </a:p>
        </p:txBody>
      </p:sp>
      <p:pic>
        <p:nvPicPr>
          <p:cNvPr id="6" name="Picture 4" descr="A person and person sitting at a desk with a computer&#10;&#10;Description automatically generated">
            <a:extLst>
              <a:ext uri="{FF2B5EF4-FFF2-40B4-BE49-F238E27FC236}">
                <a16:creationId xmlns:a16="http://schemas.microsoft.com/office/drawing/2014/main" id="{1672B541-CF4C-2887-53F0-E226187E1ECF}"/>
              </a:ext>
            </a:extLst>
          </p:cNvPr>
          <p:cNvPicPr>
            <a:picLocks noChangeAspect="1"/>
          </p:cNvPicPr>
          <p:nvPr/>
        </p:nvPicPr>
        <p:blipFill>
          <a:blip r:embed="rId4"/>
          <a:stretch>
            <a:fillRect/>
          </a:stretch>
        </p:blipFill>
        <p:spPr>
          <a:xfrm>
            <a:off x="5400328" y="626290"/>
            <a:ext cx="6587634" cy="4391756"/>
          </a:xfrm>
          <a:prstGeom prst="rect">
            <a:avLst/>
          </a:prstGeom>
        </p:spPr>
      </p:pic>
      <p:sp>
        <p:nvSpPr>
          <p:cNvPr id="7" name="ZoneTexte 3">
            <a:extLst>
              <a:ext uri="{FF2B5EF4-FFF2-40B4-BE49-F238E27FC236}">
                <a16:creationId xmlns:a16="http://schemas.microsoft.com/office/drawing/2014/main" id="{FBE441EE-FB6B-B5BC-171B-23DD4FE6C036}"/>
              </a:ext>
            </a:extLst>
          </p:cNvPr>
          <p:cNvSpPr txBox="1"/>
          <p:nvPr/>
        </p:nvSpPr>
        <p:spPr>
          <a:xfrm>
            <a:off x="5980323" y="5096397"/>
            <a:ext cx="5427643" cy="1323439"/>
          </a:xfrm>
          <a:prstGeom prst="rect">
            <a:avLst/>
          </a:prstGeom>
          <a:noFill/>
        </p:spPr>
        <p:txBody>
          <a:bodyPr wrap="square" rtlCol="0">
            <a:spAutoFit/>
          </a:bodyPr>
          <a:lstStyle/>
          <a:p>
            <a:pPr algn="ctr"/>
            <a:r>
              <a:rPr lang="fr-FR" sz="2000" b="1" noProof="1">
                <a:solidFill>
                  <a:schemeClr val="accent2"/>
                </a:solidFill>
                <a:latin typeface="Palatino" pitchFamily="2" charset="77"/>
                <a:ea typeface="Palatino" pitchFamily="2" charset="77"/>
                <a:cs typeface="Calibri" panose="020F0502020204030204" pitchFamily="34" charset="0"/>
              </a:rPr>
              <a:t>https://distantviewing.org</a:t>
            </a:r>
          </a:p>
          <a:p>
            <a:pPr algn="ctr"/>
            <a:endParaRPr lang="fr-FR" sz="2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2000" noProof="1">
                <a:solidFill>
                  <a:schemeClr val="accent2"/>
                </a:solidFill>
                <a:latin typeface="Calibri" panose="020F0502020204030204" pitchFamily="34" charset="0"/>
                <a:ea typeface="Palatino" pitchFamily="2" charset="77"/>
                <a:cs typeface="Calibri" panose="020F0502020204030204" pitchFamily="34" charset="0"/>
              </a:rPr>
              <a:t>tarnold2@richmond.edu</a:t>
            </a:r>
          </a:p>
          <a:p>
            <a:pPr algn="ctr"/>
            <a:r>
              <a:rPr lang="fr-FR" sz="2000" noProof="1">
                <a:solidFill>
                  <a:schemeClr val="accent2"/>
                </a:solidFill>
                <a:latin typeface="Calibri" panose="020F0502020204030204" pitchFamily="34" charset="0"/>
                <a:ea typeface="Palatino" pitchFamily="2" charset="77"/>
                <a:cs typeface="Calibri" panose="020F0502020204030204" pitchFamily="34" charset="0"/>
              </a:rPr>
              <a:t>ltilton@richmond.edu</a:t>
            </a:r>
          </a:p>
        </p:txBody>
      </p:sp>
    </p:spTree>
    <p:extLst>
      <p:ext uri="{BB962C8B-B14F-4D97-AF65-F5344CB8AC3E}">
        <p14:creationId xmlns:p14="http://schemas.microsoft.com/office/powerpoint/2010/main" val="501426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480491"/>
            <a:ext cx="11337172" cy="1569660"/>
          </a:xfrm>
          <a:prstGeom prst="rect">
            <a:avLst/>
          </a:prstGeom>
          <a:noFill/>
        </p:spPr>
        <p:txBody>
          <a:bodyPr wrap="square" rtlCol="0">
            <a:spAutoFit/>
          </a:bodyPr>
          <a:lstStyle/>
          <a:p>
            <a:r>
              <a:rPr lang="fr-FR" sz="4800" b="1" u="sng" noProof="1">
                <a:solidFill>
                  <a:schemeClr val="bg1">
                    <a:lumMod val="85000"/>
                  </a:schemeClr>
                </a:solidFill>
                <a:latin typeface="Calibri" panose="020F0502020204030204" pitchFamily="34" charset="0"/>
                <a:ea typeface="Palatino" pitchFamily="2" charset="77"/>
                <a:cs typeface="Calibri" panose="020F0502020204030204" pitchFamily="34" charset="0"/>
              </a:rPr>
              <a:t>Tutorial 2</a:t>
            </a:r>
          </a:p>
          <a:p>
            <a:r>
              <a:rPr lang="fr-FR" sz="4800" b="1" noProof="1">
                <a:solidFill>
                  <a:schemeClr val="bg1">
                    <a:lumMod val="85000"/>
                  </a:schemeClr>
                </a:solidFill>
                <a:latin typeface="Calibri" panose="020F0502020204030204" pitchFamily="34" charset="0"/>
                <a:ea typeface="Palatino" pitchFamily="2" charset="77"/>
                <a:cs typeface="Calibri" panose="020F0502020204030204" pitchFamily="34" charset="0"/>
              </a:rPr>
              <a:t>Network-Era Sitcoms and Visual Style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Distant Viewing Tutorials | </a:t>
            </a:r>
            <a:r>
              <a:rPr lang="fr-FR" sz="1200" b="1" noProof="1">
                <a:solidFill>
                  <a:schemeClr val="bg1">
                    <a:lumMod val="85000"/>
                  </a:schemeClr>
                </a:solidFill>
                <a:latin typeface="Courier" pitchFamily="2" charset="0"/>
              </a:rPr>
              <a:t>Tutorial 2</a:t>
            </a:r>
          </a:p>
        </p:txBody>
      </p:sp>
    </p:spTree>
    <p:extLst>
      <p:ext uri="{BB962C8B-B14F-4D97-AF65-F5344CB8AC3E}">
        <p14:creationId xmlns:p14="http://schemas.microsoft.com/office/powerpoint/2010/main" val="2275524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746083"/>
            <a:ext cx="4304171" cy="507831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As with the first tutorial, the second tutorial makes use of Google’s Colab environment, which allows us to use the Python programming language directly from the browser without needing to install any software locally. Colab can be used for small projects for free, with paid plans available to access more computing resources.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i="1" dirty="0">
                <a:solidFill>
                  <a:schemeClr val="tx1">
                    <a:lumMod val="75000"/>
                    <a:lumOff val="25000"/>
                  </a:schemeClr>
                </a:solidFill>
                <a:latin typeface="Palatino" pitchFamily="2" charset="77"/>
                <a:ea typeface="Palatino" pitchFamily="2" charset="77"/>
                <a:cs typeface="Calibri" panose="020F0502020204030204" pitchFamily="34" charset="0"/>
              </a:rPr>
              <a:t>NOTE:</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 If you already followed the first tutorial, the setup code and slides are very similar. Feel free to skim/skip the associated text and slides. However, you do need to re-run all of the code because in Colab we start with a fresh session each time we open a notebook. Also, here we are downloading new datasets.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1026" name="Picture 2" descr="Google Colab - A Step-by-step Guide - AlgoTrading101 Blog">
            <a:extLst>
              <a:ext uri="{FF2B5EF4-FFF2-40B4-BE49-F238E27FC236}">
                <a16:creationId xmlns:a16="http://schemas.microsoft.com/office/drawing/2014/main" id="{83268AF7-6FBE-D23B-00AA-1B4EA4D8B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4339" y="364680"/>
            <a:ext cx="3644111" cy="2430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a:extLst>
              <a:ext uri="{FF2B5EF4-FFF2-40B4-BE49-F238E27FC236}">
                <a16:creationId xmlns:a16="http://schemas.microsoft.com/office/drawing/2014/main" id="{276F260F-DFAC-A8CD-3E07-8AE08B382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2533" y="3292829"/>
            <a:ext cx="3644113" cy="1030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ython Pandas Logo Transparent, HD Png Download - kindpng">
            <a:extLst>
              <a:ext uri="{FF2B5EF4-FFF2-40B4-BE49-F238E27FC236}">
                <a16:creationId xmlns:a16="http://schemas.microsoft.com/office/drawing/2014/main" id="{DA2EBB64-7F4D-B50E-9628-8F76951E4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010" y="4626371"/>
            <a:ext cx="3054756" cy="1044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wnload Numpy Logo PNG and Vector (PDF, SVG, Ai, EPS) Free">
            <a:extLst>
              <a:ext uri="{FF2B5EF4-FFF2-40B4-BE49-F238E27FC236}">
                <a16:creationId xmlns:a16="http://schemas.microsoft.com/office/drawing/2014/main" id="{3C2CA38C-FBD1-090F-A65A-5E755CAC74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499" y="2628936"/>
            <a:ext cx="3201242" cy="224794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horloge, Police, Graphique, logo&#10;&#10;Description générée automatiquement">
            <a:extLst>
              <a:ext uri="{FF2B5EF4-FFF2-40B4-BE49-F238E27FC236}">
                <a16:creationId xmlns:a16="http://schemas.microsoft.com/office/drawing/2014/main" id="{D597F1C7-E062-F7BA-8131-6999ABEEE908}"/>
              </a:ext>
            </a:extLst>
          </p:cNvPr>
          <p:cNvPicPr>
            <a:picLocks noChangeAspect="1"/>
          </p:cNvPicPr>
          <p:nvPr/>
        </p:nvPicPr>
        <p:blipFill>
          <a:blip r:embed="rId8"/>
          <a:stretch>
            <a:fillRect/>
          </a:stretch>
        </p:blipFill>
        <p:spPr>
          <a:xfrm>
            <a:off x="8583032" y="4820849"/>
            <a:ext cx="2728177" cy="655345"/>
          </a:xfrm>
          <a:prstGeom prst="rect">
            <a:avLst/>
          </a:prstGeom>
        </p:spPr>
      </p:pic>
    </p:spTree>
    <p:extLst>
      <p:ext uri="{BB962C8B-B14F-4D97-AF65-F5344CB8AC3E}">
        <p14:creationId xmlns:p14="http://schemas.microsoft.com/office/powerpoint/2010/main" val="24367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746083"/>
            <a:ext cx="4304171"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will make use of three common Python modules for data analysis: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NumPy</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Pandas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and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matplotlib</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All the software libraries used in the tutorial are available under open-source licenses. The code we work through can all be run on your local machine with just a little bit of extra setup required to get started.</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1026" name="Picture 2" descr="Google Colab - A Step-by-step Guide - AlgoTrading101 Blog">
            <a:extLst>
              <a:ext uri="{FF2B5EF4-FFF2-40B4-BE49-F238E27FC236}">
                <a16:creationId xmlns:a16="http://schemas.microsoft.com/office/drawing/2014/main" id="{83268AF7-6FBE-D23B-00AA-1B4EA4D8B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4339" y="364680"/>
            <a:ext cx="3644111" cy="2430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a:extLst>
              <a:ext uri="{FF2B5EF4-FFF2-40B4-BE49-F238E27FC236}">
                <a16:creationId xmlns:a16="http://schemas.microsoft.com/office/drawing/2014/main" id="{276F260F-DFAC-A8CD-3E07-8AE08B382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2533" y="3292829"/>
            <a:ext cx="3644113" cy="1030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ython Pandas Logo Transparent, HD Png Download - kindpng">
            <a:extLst>
              <a:ext uri="{FF2B5EF4-FFF2-40B4-BE49-F238E27FC236}">
                <a16:creationId xmlns:a16="http://schemas.microsoft.com/office/drawing/2014/main" id="{DA2EBB64-7F4D-B50E-9628-8F76951E4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010" y="4626371"/>
            <a:ext cx="3054756" cy="1044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wnload Numpy Logo PNG and Vector (PDF, SVG, Ai, EPS) Free">
            <a:extLst>
              <a:ext uri="{FF2B5EF4-FFF2-40B4-BE49-F238E27FC236}">
                <a16:creationId xmlns:a16="http://schemas.microsoft.com/office/drawing/2014/main" id="{3C2CA38C-FBD1-090F-A65A-5E755CAC74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499" y="2628936"/>
            <a:ext cx="3201242" cy="224794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horloge, Police, Graphique, logo&#10;&#10;Description générée automatiquement">
            <a:extLst>
              <a:ext uri="{FF2B5EF4-FFF2-40B4-BE49-F238E27FC236}">
                <a16:creationId xmlns:a16="http://schemas.microsoft.com/office/drawing/2014/main" id="{D597F1C7-E062-F7BA-8131-6999ABEEE908}"/>
              </a:ext>
            </a:extLst>
          </p:cNvPr>
          <p:cNvPicPr>
            <a:picLocks noChangeAspect="1"/>
          </p:cNvPicPr>
          <p:nvPr/>
        </p:nvPicPr>
        <p:blipFill>
          <a:blip r:embed="rId8"/>
          <a:stretch>
            <a:fillRect/>
          </a:stretch>
        </p:blipFill>
        <p:spPr>
          <a:xfrm>
            <a:off x="8583032" y="4820849"/>
            <a:ext cx="2728177" cy="655345"/>
          </a:xfrm>
          <a:prstGeom prst="rect">
            <a:avLst/>
          </a:prstGeom>
        </p:spPr>
      </p:pic>
    </p:spTree>
    <p:extLst>
      <p:ext uri="{BB962C8B-B14F-4D97-AF65-F5344CB8AC3E}">
        <p14:creationId xmlns:p14="http://schemas.microsoft.com/office/powerpoint/2010/main" val="502729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3088821" cy="3416320"/>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will also be using a Python module that we built specifically for the humanistic analysis of visual materials: the distant viewing toolkit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dvt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this tutorial, we will use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dvt</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apply computer vision algorithm for face detection to digitized files containing moving images.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6" name="Picture 6" descr="A screenshot of a web page&#10;&#10;Description automatically generated">
            <a:extLst>
              <a:ext uri="{FF2B5EF4-FFF2-40B4-BE49-F238E27FC236}">
                <a16:creationId xmlns:a16="http://schemas.microsoft.com/office/drawing/2014/main" id="{751A6384-EED5-22AF-595F-36A30F2EF95F}"/>
              </a:ext>
            </a:extLst>
          </p:cNvPr>
          <p:cNvPicPr>
            <a:picLocks noChangeAspect="1"/>
          </p:cNvPicPr>
          <p:nvPr/>
        </p:nvPicPr>
        <p:blipFill>
          <a:blip r:embed="rId4"/>
          <a:stretch>
            <a:fillRect/>
          </a:stretch>
        </p:blipFill>
        <p:spPr>
          <a:xfrm>
            <a:off x="4047579" y="299652"/>
            <a:ext cx="7901634" cy="5759625"/>
          </a:xfrm>
          <a:prstGeom prst="rect">
            <a:avLst/>
          </a:prstGeom>
        </p:spPr>
      </p:pic>
    </p:spTree>
    <p:extLst>
      <p:ext uri="{BB962C8B-B14F-4D97-AF65-F5344CB8AC3E}">
        <p14:creationId xmlns:p14="http://schemas.microsoft.com/office/powerpoint/2010/main" val="3156837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3165939"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When opening the tutorial notebook in Colab, this should open a window in the browser similar to the one on the right-hand side here.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notebook can be viewed by anyone; in order to run the code itself, we will need to sign into a Google account.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Note: You will be able to edit the code and text locally in your browser. These changes will not be saved for anyone else. So, at any point, feel free to play around with the code!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12" name="Image 11" descr="Une image contenant texte, capture d’écran, Police, nombre&#10;&#10;Description générée automatiquement">
            <a:extLst>
              <a:ext uri="{FF2B5EF4-FFF2-40B4-BE49-F238E27FC236}">
                <a16:creationId xmlns:a16="http://schemas.microsoft.com/office/drawing/2014/main" id="{9B9541AB-6AD8-A788-7253-14AFFE64328D}"/>
              </a:ext>
            </a:extLst>
          </p:cNvPr>
          <p:cNvPicPr>
            <a:picLocks noChangeAspect="1"/>
          </p:cNvPicPr>
          <p:nvPr/>
        </p:nvPicPr>
        <p:blipFill>
          <a:blip r:embed="rId4"/>
          <a:stretch>
            <a:fillRect/>
          </a:stretch>
        </p:blipFill>
        <p:spPr>
          <a:xfrm>
            <a:off x="4057244" y="364680"/>
            <a:ext cx="7772400" cy="5689212"/>
          </a:xfrm>
          <a:prstGeom prst="rect">
            <a:avLst/>
          </a:prstGeom>
        </p:spPr>
      </p:pic>
    </p:spTree>
    <p:extLst>
      <p:ext uri="{BB962C8B-B14F-4D97-AF65-F5344CB8AC3E}">
        <p14:creationId xmlns:p14="http://schemas.microsoft.com/office/powerpoint/2010/main" val="3337862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3165939"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After signing into a Google account, we will be able to run the code block (the parts of the notebook on a grey background). To run the code, hover over the grey background and click on the play button as shown by the red arrow here.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Throughout the tutorial, we need to run each of the code blocks in order. You can go ahead now to read and run all of the setup code shown in the first section of the notebook.</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2.1 Setup </a:t>
            </a:r>
            <a:endParaRPr lang="fr-FR" sz="1200" noProof="1">
              <a:solidFill>
                <a:schemeClr val="tx1">
                  <a:lumMod val="65000"/>
                  <a:lumOff val="35000"/>
                </a:schemeClr>
              </a:solidFill>
              <a:latin typeface="Courier" pitchFamily="2" charset="0"/>
            </a:endParaRPr>
          </a:p>
        </p:txBody>
      </p:sp>
      <p:pic>
        <p:nvPicPr>
          <p:cNvPr id="10" name="Image 9" descr="Une image contenant texte, capture d’écran, logiciel, Page web&#10;&#10;Description générée automatiquement">
            <a:extLst>
              <a:ext uri="{FF2B5EF4-FFF2-40B4-BE49-F238E27FC236}">
                <a16:creationId xmlns:a16="http://schemas.microsoft.com/office/drawing/2014/main" id="{C86614DF-F572-2044-24FA-78E456559038}"/>
              </a:ext>
            </a:extLst>
          </p:cNvPr>
          <p:cNvPicPr>
            <a:picLocks noChangeAspect="1"/>
          </p:cNvPicPr>
          <p:nvPr/>
        </p:nvPicPr>
        <p:blipFill>
          <a:blip r:embed="rId4"/>
          <a:stretch>
            <a:fillRect/>
          </a:stretch>
        </p:blipFill>
        <p:spPr>
          <a:xfrm>
            <a:off x="4140098" y="539826"/>
            <a:ext cx="7772400" cy="5357611"/>
          </a:xfrm>
          <a:prstGeom prst="rect">
            <a:avLst/>
          </a:prstGeom>
        </p:spPr>
      </p:pic>
      <p:cxnSp>
        <p:nvCxnSpPr>
          <p:cNvPr id="9" name="Connecteur droit avec flèche 8">
            <a:extLst>
              <a:ext uri="{FF2B5EF4-FFF2-40B4-BE49-F238E27FC236}">
                <a16:creationId xmlns:a16="http://schemas.microsoft.com/office/drawing/2014/main" id="{6F3EB6CF-C290-8E17-5DE0-C22129044564}"/>
              </a:ext>
            </a:extLst>
          </p:cNvPr>
          <p:cNvCxnSpPr>
            <a:cxnSpLocks/>
          </p:cNvCxnSpPr>
          <p:nvPr/>
        </p:nvCxnSpPr>
        <p:spPr>
          <a:xfrm flipV="1">
            <a:off x="2633031" y="3128790"/>
            <a:ext cx="1941470" cy="3002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869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2.2 Network-Era Sitcom Dataset</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29" y="976915"/>
            <a:ext cx="5699819"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analysis will study two popular U.S. sitcoms that ran from the mid-1960s into the early 1970s. A short summary of each reveals why they are often compared and contrasted with one another: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Bewitched: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Central premise focuses on the marriage of the ordinary Darrin Stevens to the supernatural witch Samantha. Samantha does her best to live a “normal” American life, but difficulties from her magical world crop up to make this process challenging.</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I Dream of Jeannie: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Features a 2,000-year-old female genie, referred to as Jeannie, discovered by the astronaut Tony Nelson, whom she refers to as her “master.” A recurring plot device involves Tony attempting to fulfill his job responsibilities while hiding from and dealing with Jeannie’s magical antics.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63778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2.2 Network-Era Sitcom Dataset </a:t>
            </a:r>
            <a:endParaRPr lang="fr-FR" sz="1200" noProof="1">
              <a:solidFill>
                <a:schemeClr val="tx1">
                  <a:lumMod val="65000"/>
                  <a:lumOff val="35000"/>
                </a:schemeClr>
              </a:solidFill>
              <a:latin typeface="Courier" pitchFamily="2" charset="0"/>
            </a:endParaRPr>
          </a:p>
        </p:txBody>
      </p:sp>
      <p:pic>
        <p:nvPicPr>
          <p:cNvPr id="6" name="Google Shape;371;p24" descr="Barbara Eden and Larry Hagman of 'I Dream of Jeannie'">
            <a:extLst>
              <a:ext uri="{FF2B5EF4-FFF2-40B4-BE49-F238E27FC236}">
                <a16:creationId xmlns:a16="http://schemas.microsoft.com/office/drawing/2014/main" id="{1A62F016-95B5-F159-E646-0611517F5239}"/>
              </a:ext>
            </a:extLst>
          </p:cNvPr>
          <p:cNvPicPr preferRelativeResize="0"/>
          <p:nvPr/>
        </p:nvPicPr>
        <p:blipFill rotWithShape="1">
          <a:blip r:embed="rId4">
            <a:alphaModFix/>
          </a:blip>
          <a:srcRect t="4929"/>
          <a:stretch/>
        </p:blipFill>
        <p:spPr>
          <a:xfrm>
            <a:off x="9364337" y="976915"/>
            <a:ext cx="2712516" cy="3220512"/>
          </a:xfrm>
          <a:prstGeom prst="rect">
            <a:avLst/>
          </a:prstGeom>
          <a:noFill/>
          <a:ln>
            <a:noFill/>
          </a:ln>
        </p:spPr>
      </p:pic>
      <p:pic>
        <p:nvPicPr>
          <p:cNvPr id="7" name="Google Shape;372;p24">
            <a:extLst>
              <a:ext uri="{FF2B5EF4-FFF2-40B4-BE49-F238E27FC236}">
                <a16:creationId xmlns:a16="http://schemas.microsoft.com/office/drawing/2014/main" id="{E66E6628-315A-B31D-1C5F-61E412B7A95D}"/>
              </a:ext>
            </a:extLst>
          </p:cNvPr>
          <p:cNvPicPr preferRelativeResize="0"/>
          <p:nvPr/>
        </p:nvPicPr>
        <p:blipFill rotWithShape="1">
          <a:blip r:embed="rId5">
            <a:alphaModFix/>
          </a:blip>
          <a:srcRect b="5082"/>
          <a:stretch/>
        </p:blipFill>
        <p:spPr>
          <a:xfrm>
            <a:off x="6808424" y="956910"/>
            <a:ext cx="2408117" cy="3240517"/>
          </a:xfrm>
          <a:prstGeom prst="rect">
            <a:avLst/>
          </a:prstGeom>
          <a:noFill/>
          <a:ln>
            <a:noFill/>
          </a:ln>
        </p:spPr>
      </p:pic>
      <p:sp>
        <p:nvSpPr>
          <p:cNvPr id="8" name="Google Shape;376;p24">
            <a:extLst>
              <a:ext uri="{FF2B5EF4-FFF2-40B4-BE49-F238E27FC236}">
                <a16:creationId xmlns:a16="http://schemas.microsoft.com/office/drawing/2014/main" id="{8207872B-82DC-CB59-7BE6-6B798B54A515}"/>
              </a:ext>
            </a:extLst>
          </p:cNvPr>
          <p:cNvSpPr txBox="1"/>
          <p:nvPr/>
        </p:nvSpPr>
        <p:spPr>
          <a:xfrm>
            <a:off x="9364336" y="4272700"/>
            <a:ext cx="2712515" cy="253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dirty="0">
                <a:solidFill>
                  <a:srgbClr val="7F7F7F"/>
                </a:solidFill>
                <a:latin typeface="Palatino"/>
                <a:ea typeface="Palatino"/>
                <a:cs typeface="Palatino"/>
                <a:sym typeface="Palatino"/>
              </a:rPr>
              <a:t>I </a:t>
            </a:r>
            <a:r>
              <a:rPr lang="fr-FR" sz="1050" i="1" dirty="0" err="1">
                <a:solidFill>
                  <a:srgbClr val="7F7F7F"/>
                </a:solidFill>
                <a:latin typeface="Palatino"/>
                <a:ea typeface="Palatino"/>
                <a:cs typeface="Palatino"/>
                <a:sym typeface="Palatino"/>
              </a:rPr>
              <a:t>Dream</a:t>
            </a:r>
            <a:r>
              <a:rPr lang="fr-FR" sz="1050" i="1" dirty="0">
                <a:solidFill>
                  <a:srgbClr val="7F7F7F"/>
                </a:solidFill>
                <a:latin typeface="Palatino"/>
                <a:ea typeface="Palatino"/>
                <a:cs typeface="Palatino"/>
                <a:sym typeface="Palatino"/>
              </a:rPr>
              <a:t> of Jeannie </a:t>
            </a:r>
            <a:r>
              <a:rPr lang="fr-FR" sz="1050" dirty="0">
                <a:solidFill>
                  <a:srgbClr val="7F7F7F"/>
                </a:solidFill>
                <a:latin typeface="Palatino"/>
                <a:ea typeface="Palatino"/>
                <a:cs typeface="Palatino"/>
                <a:sym typeface="Palatino"/>
              </a:rPr>
              <a:t>(NBC; 1965–1970)</a:t>
            </a:r>
            <a:endParaRPr dirty="0"/>
          </a:p>
        </p:txBody>
      </p:sp>
      <p:sp>
        <p:nvSpPr>
          <p:cNvPr id="9" name="Google Shape;377;p24">
            <a:extLst>
              <a:ext uri="{FF2B5EF4-FFF2-40B4-BE49-F238E27FC236}">
                <a16:creationId xmlns:a16="http://schemas.microsoft.com/office/drawing/2014/main" id="{5BF51A1C-C358-15FB-8B49-A113E29AF804}"/>
              </a:ext>
            </a:extLst>
          </p:cNvPr>
          <p:cNvSpPr txBox="1"/>
          <p:nvPr/>
        </p:nvSpPr>
        <p:spPr>
          <a:xfrm>
            <a:off x="6808424" y="4284808"/>
            <a:ext cx="2408117" cy="253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050" i="1" dirty="0" err="1">
                <a:solidFill>
                  <a:srgbClr val="7F7F7F"/>
                </a:solidFill>
                <a:latin typeface="Palatino"/>
                <a:ea typeface="Palatino"/>
                <a:cs typeface="Palatino"/>
                <a:sym typeface="Palatino"/>
              </a:rPr>
              <a:t>Bewitched</a:t>
            </a:r>
            <a:r>
              <a:rPr lang="fr-FR" sz="1050" i="1" dirty="0">
                <a:solidFill>
                  <a:srgbClr val="7F7F7F"/>
                </a:solidFill>
                <a:latin typeface="Palatino"/>
                <a:ea typeface="Palatino"/>
                <a:cs typeface="Palatino"/>
                <a:sym typeface="Palatino"/>
              </a:rPr>
              <a:t> </a:t>
            </a:r>
            <a:r>
              <a:rPr lang="fr-FR" sz="1050" dirty="0">
                <a:solidFill>
                  <a:srgbClr val="7F7F7F"/>
                </a:solidFill>
                <a:latin typeface="Palatino"/>
                <a:ea typeface="Palatino"/>
                <a:cs typeface="Palatino"/>
                <a:sym typeface="Palatino"/>
              </a:rPr>
              <a:t>(ABC; 1964–1972)</a:t>
            </a:r>
            <a:endParaRPr dirty="0"/>
          </a:p>
        </p:txBody>
      </p:sp>
    </p:spTree>
    <p:extLst>
      <p:ext uri="{BB962C8B-B14F-4D97-AF65-F5344CB8AC3E}">
        <p14:creationId xmlns:p14="http://schemas.microsoft.com/office/powerpoint/2010/main" val="254799603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3294</TotalTime>
  <Words>2186</Words>
  <Application>Microsoft Macintosh PowerPoint</Application>
  <PresentationFormat>Grand écran</PresentationFormat>
  <Paragraphs>161</Paragraphs>
  <Slides>21</Slides>
  <Notes>21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21</vt:i4>
      </vt:variant>
    </vt:vector>
  </HeadingPairs>
  <TitlesOfParts>
    <vt:vector size="27" baseType="lpstr">
      <vt:lpstr>Arial</vt:lpstr>
      <vt:lpstr>Calibri</vt:lpstr>
      <vt:lpstr>Calibri Light</vt:lpstr>
      <vt:lpstr>Courier</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245</cp:revision>
  <dcterms:created xsi:type="dcterms:W3CDTF">2021-04-28T17:57:29Z</dcterms:created>
  <dcterms:modified xsi:type="dcterms:W3CDTF">2024-08-29T13:26:08Z</dcterms:modified>
</cp:coreProperties>
</file>